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9" r:id="rId3"/>
    <p:sldId id="258" r:id="rId4"/>
    <p:sldId id="262" r:id="rId5"/>
    <p:sldId id="260"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94"/>
    <a:srgbClr val="C45953"/>
    <a:srgbClr val="E9B0B0"/>
    <a:srgbClr val="C4838B"/>
    <a:srgbClr val="C45C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2"/>
    <p:restoredTop sz="50000" autoAdjust="0"/>
  </p:normalViewPr>
  <p:slideViewPr>
    <p:cSldViewPr snapToGrid="0" snapToObjects="1">
      <p:cViewPr varScale="1">
        <p:scale>
          <a:sx n="92" d="100"/>
          <a:sy n="92" d="100"/>
        </p:scale>
        <p:origin x="200" y="3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DED54-50E9-FF46-9B5D-FD79EE67B9F7}" type="datetimeFigureOut">
              <a:rPr lang="en-US" smtClean="0"/>
              <a:t>10/14/21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49400-54C4-4B45-B534-4E1B556392F0}" type="slidenum">
              <a:rPr lang="en-US" smtClean="0"/>
              <a:t>‹#›</a:t>
            </a:fld>
            <a:endParaRPr lang="en-US"/>
          </a:p>
        </p:txBody>
      </p:sp>
    </p:spTree>
    <p:extLst>
      <p:ext uri="{BB962C8B-B14F-4D97-AF65-F5344CB8AC3E}">
        <p14:creationId xmlns:p14="http://schemas.microsoft.com/office/powerpoint/2010/main" val="1496050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49400-54C4-4B45-B534-4E1B556392F0}" type="slidenum">
              <a:rPr lang="en-US" smtClean="0"/>
              <a:t>8</a:t>
            </a:fld>
            <a:endParaRPr lang="en-US"/>
          </a:p>
        </p:txBody>
      </p:sp>
    </p:spTree>
    <p:extLst>
      <p:ext uri="{BB962C8B-B14F-4D97-AF65-F5344CB8AC3E}">
        <p14:creationId xmlns:p14="http://schemas.microsoft.com/office/powerpoint/2010/main" val="123186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E8FA-AE16-8141-8665-8CCCAA0530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D677E7-CF27-3447-8ABC-B0C0D39CD2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2C1D10-DFE4-BD43-B01C-1F1AE42EC36E}"/>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127E651B-809B-CA40-BAED-C04A52E8B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E9509-751E-344B-8512-F4F4DF095E7F}"/>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223473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005AD-B03E-6246-B334-023CF51B9C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F268B9-423B-9C41-BAFB-5CEF585B7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B7397-00C5-DE41-A3B6-1DD0E8CC1F41}"/>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1E3C60D5-7B85-B744-8D90-289DA9EB3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EB0916-BD61-C047-B257-B07DFF112BE1}"/>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306314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6C43D-3CB4-044A-8C9F-75514DAAC2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E30186-4DE8-6744-8882-BFDED75EFB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E14F0-F85F-B748-8325-DEB115C9F021}"/>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3BB44886-0A5B-5E4A-8311-E2BBFC1BA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4BD6D-35C3-3E48-A102-E5645AB64B85}"/>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117616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4127-A5B9-CB47-A71A-DDB09A1FA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2E326-7AEC-F342-8E8E-713DAEA81F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F9F52-60CF-A541-B3E9-42842CB2E88A}"/>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05980DE7-2F23-7144-994B-FF284972F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97E67-6789-1242-82DB-32A6819E20F2}"/>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108182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74C3-2597-AA45-B426-0EA375E5B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DC7F59-C597-BB41-92D8-118B0385E9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8B12FE-E9E3-D348-8F27-1A89DABCB67C}"/>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1125DFD0-DB43-B242-A991-BB7806ABB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BB6B9-CE38-8D4A-AF8C-9BA92C1F02CE}"/>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333742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9560-7BDC-F442-93F2-1DD25C4F1C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278AE5-FECB-2B44-AF73-670F476BD1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55AEE9-4F3A-EE45-834E-DEEBBD5A7C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0564AB-FCA0-3F47-A82B-9A0C1D608F7F}"/>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6" name="Footer Placeholder 5">
            <a:extLst>
              <a:ext uri="{FF2B5EF4-FFF2-40B4-BE49-F238E27FC236}">
                <a16:creationId xmlns:a16="http://schemas.microsoft.com/office/drawing/2014/main" id="{3737C435-D024-7448-8E83-389CB3BD9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1D7860-3358-6145-A3C9-E1CA0663B07E}"/>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33946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E60B-B4A5-1A4F-8894-CCEACF5A53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D875F3-0A96-0C43-BEDA-538F3492D8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91460D-284B-8347-A23D-E9F874D3A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09B148-7DE4-6C41-9A4C-2638B0810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09FB79-86A4-C343-BECD-7847F698FB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074061-9C3E-5A47-BDBD-BAE25B081608}"/>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8" name="Footer Placeholder 7">
            <a:extLst>
              <a:ext uri="{FF2B5EF4-FFF2-40B4-BE49-F238E27FC236}">
                <a16:creationId xmlns:a16="http://schemas.microsoft.com/office/drawing/2014/main" id="{54ABE2F3-FA31-5E46-A084-38109E2A88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67AAFA-ED32-D349-884C-2D6C25EAF3C1}"/>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97004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D36D-9EDC-194E-867E-918D2B2DEA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69C145-C872-DE41-8604-B8276AFDAD00}"/>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4" name="Footer Placeholder 3">
            <a:extLst>
              <a:ext uri="{FF2B5EF4-FFF2-40B4-BE49-F238E27FC236}">
                <a16:creationId xmlns:a16="http://schemas.microsoft.com/office/drawing/2014/main" id="{3943E459-66C1-BC4A-AD86-A8BED25242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45C319-FDEB-A74F-9C3F-C72B476134A0}"/>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425929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0A9204-9CFC-9548-86A3-090AE3D3625D}"/>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3" name="Footer Placeholder 2">
            <a:extLst>
              <a:ext uri="{FF2B5EF4-FFF2-40B4-BE49-F238E27FC236}">
                <a16:creationId xmlns:a16="http://schemas.microsoft.com/office/drawing/2014/main" id="{A48E7740-434C-0546-B2C9-0C1EAC41B6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E95301-A307-8E48-B5EA-6D279DE2C3F2}"/>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239109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57228-CE09-FE46-9654-772622FAF0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2E94DF-9896-4B45-B4E7-6CD563EBEB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46AE6F-58AF-CC42-99E6-172C7CF0A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AFBA76-385E-0A42-B679-7CF6CAB6CD9D}"/>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6" name="Footer Placeholder 5">
            <a:extLst>
              <a:ext uri="{FF2B5EF4-FFF2-40B4-BE49-F238E27FC236}">
                <a16:creationId xmlns:a16="http://schemas.microsoft.com/office/drawing/2014/main" id="{49297CA3-8BC7-794B-9F1A-B7C5B31BB8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0D5F8C-D0ED-E840-BB7C-7CE709AE1733}"/>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24128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9ADD-0346-3A47-AC24-4847EF733C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C82D73-0207-614F-B356-904E01FA14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995060-FDDA-184F-97C5-453C3C171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24138-D1B8-BA4A-B87D-A73BEE85EFA8}"/>
              </a:ext>
            </a:extLst>
          </p:cNvPr>
          <p:cNvSpPr>
            <a:spLocks noGrp="1"/>
          </p:cNvSpPr>
          <p:nvPr>
            <p:ph type="dt" sz="half" idx="10"/>
          </p:nvPr>
        </p:nvSpPr>
        <p:spPr/>
        <p:txBody>
          <a:bodyPr/>
          <a:lstStyle/>
          <a:p>
            <a:fld id="{E4EC85B3-B329-8340-9584-5B1B0668CE66}" type="datetimeFigureOut">
              <a:rPr lang="en-US" smtClean="0"/>
              <a:t>10/14/21</a:t>
            </a:fld>
            <a:endParaRPr lang="en-US"/>
          </a:p>
        </p:txBody>
      </p:sp>
      <p:sp>
        <p:nvSpPr>
          <p:cNvPr id="6" name="Footer Placeholder 5">
            <a:extLst>
              <a:ext uri="{FF2B5EF4-FFF2-40B4-BE49-F238E27FC236}">
                <a16:creationId xmlns:a16="http://schemas.microsoft.com/office/drawing/2014/main" id="{FAEA839E-3521-B744-AB3B-BC99AD60A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48225-99DD-0B40-A2C3-DA2FB807E2E3}"/>
              </a:ext>
            </a:extLst>
          </p:cNvPr>
          <p:cNvSpPr>
            <a:spLocks noGrp="1"/>
          </p:cNvSpPr>
          <p:nvPr>
            <p:ph type="sldNum" sz="quarter" idx="12"/>
          </p:nvPr>
        </p:nvSpPr>
        <p:spPr/>
        <p:txBody>
          <a:bodyPr/>
          <a:lstStyle/>
          <a:p>
            <a:fld id="{7680A6A1-8862-DB4B-9EBD-F1A2E7A67B4E}" type="slidenum">
              <a:rPr lang="en-US" smtClean="0"/>
              <a:t>‹#›</a:t>
            </a:fld>
            <a:endParaRPr lang="en-US"/>
          </a:p>
        </p:txBody>
      </p:sp>
    </p:spTree>
    <p:extLst>
      <p:ext uri="{BB962C8B-B14F-4D97-AF65-F5344CB8AC3E}">
        <p14:creationId xmlns:p14="http://schemas.microsoft.com/office/powerpoint/2010/main" val="213257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1497F9-42FF-224C-B2E0-08DC31D7F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B79C68-FBEF-684F-9CCE-951EFFBDA6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891F89-9445-5B4C-A184-0A59B04AC4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C85B3-B329-8340-9584-5B1B0668CE66}" type="datetimeFigureOut">
              <a:rPr lang="en-US" smtClean="0"/>
              <a:t>10/14/21</a:t>
            </a:fld>
            <a:endParaRPr lang="en-US"/>
          </a:p>
        </p:txBody>
      </p:sp>
      <p:sp>
        <p:nvSpPr>
          <p:cNvPr id="5" name="Footer Placeholder 4">
            <a:extLst>
              <a:ext uri="{FF2B5EF4-FFF2-40B4-BE49-F238E27FC236}">
                <a16:creationId xmlns:a16="http://schemas.microsoft.com/office/drawing/2014/main" id="{39C68BFC-981F-3E4C-A856-48B2C90B0B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C25DAC-CD6E-CC42-8070-8971117635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0A6A1-8862-DB4B-9EBD-F1A2E7A67B4E}" type="slidenum">
              <a:rPr lang="en-US" smtClean="0"/>
              <a:t>‹#›</a:t>
            </a:fld>
            <a:endParaRPr lang="en-US"/>
          </a:p>
        </p:txBody>
      </p:sp>
    </p:spTree>
    <p:extLst>
      <p:ext uri="{BB962C8B-B14F-4D97-AF65-F5344CB8AC3E}">
        <p14:creationId xmlns:p14="http://schemas.microsoft.com/office/powerpoint/2010/main" val="383730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microsoft.com/office/2007/relationships/hdphoto" Target="../media/hdphoto1.wdp"/><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7.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7" Type="http://schemas.openxmlformats.org/officeDocument/2006/relationships/image" Target="../media/image23.svg"/><Relationship Id="rId2"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svg"/><Relationship Id="rId3" Type="http://schemas.openxmlformats.org/officeDocument/2006/relationships/image" Target="../media/image25.svg"/><Relationship Id="rId7" Type="http://schemas.openxmlformats.org/officeDocument/2006/relationships/image" Target="../media/image29.svg"/><Relationship Id="rId12" Type="http://schemas.openxmlformats.org/officeDocument/2006/relationships/image" Target="../media/image34.png"/><Relationship Id="rId17" Type="http://schemas.openxmlformats.org/officeDocument/2006/relationships/image" Target="../media/image39.svg"/><Relationship Id="rId2" Type="http://schemas.openxmlformats.org/officeDocument/2006/relationships/image" Target="../media/image24.png"/><Relationship Id="rId16" Type="http://schemas.openxmlformats.org/officeDocument/2006/relationships/image" Target="../media/image38.png"/><Relationship Id="rId1" Type="http://schemas.openxmlformats.org/officeDocument/2006/relationships/slideLayout" Target="../slideLayouts/slideLayout1.xml"/><Relationship Id="rId6" Type="http://schemas.openxmlformats.org/officeDocument/2006/relationships/image" Target="../media/image28.png"/><Relationship Id="rId11" Type="http://schemas.openxmlformats.org/officeDocument/2006/relationships/image" Target="../media/image33.svg"/><Relationship Id="rId5" Type="http://schemas.openxmlformats.org/officeDocument/2006/relationships/image" Target="../media/image27.svg"/><Relationship Id="rId15" Type="http://schemas.openxmlformats.org/officeDocument/2006/relationships/image" Target="../media/image37.sv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svg"/><Relationship Id="rId14" Type="http://schemas.openxmlformats.org/officeDocument/2006/relationships/image" Target="../media/image36.png"/></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8FD4F170-EB40-2C45-BB87-332BBA594B37}"/>
              </a:ext>
            </a:extLst>
          </p:cNvPr>
          <p:cNvSpPr/>
          <p:nvPr/>
        </p:nvSpPr>
        <p:spPr>
          <a:xfrm>
            <a:off x="6965865" y="1807598"/>
            <a:ext cx="3334562" cy="2300378"/>
          </a:xfrm>
          <a:prstGeom prst="roundRect">
            <a:avLst/>
          </a:prstGeom>
          <a:solidFill>
            <a:srgbClr val="C45C56">
              <a:alpha val="89020"/>
            </a:srgbClr>
          </a:solid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a:extLst>
              <a:ext uri="{FF2B5EF4-FFF2-40B4-BE49-F238E27FC236}">
                <a16:creationId xmlns:a16="http://schemas.microsoft.com/office/drawing/2014/main" id="{E5D6886E-A045-884E-A6BB-E1C22F39B168}"/>
              </a:ext>
            </a:extLst>
          </p:cNvPr>
          <p:cNvSpPr/>
          <p:nvPr/>
        </p:nvSpPr>
        <p:spPr>
          <a:xfrm>
            <a:off x="417444" y="904241"/>
            <a:ext cx="5951720" cy="3759199"/>
          </a:xfrm>
          <a:prstGeom prst="roundRect">
            <a:avLst/>
          </a:prstGeom>
          <a:solidFill>
            <a:srgbClr val="C45C56">
              <a:alpha val="89020"/>
            </a:srgbClr>
          </a:solid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Google Shape;1891;p13">
            <a:extLst>
              <a:ext uri="{FF2B5EF4-FFF2-40B4-BE49-F238E27FC236}">
                <a16:creationId xmlns:a16="http://schemas.microsoft.com/office/drawing/2014/main" id="{C5F2DAE1-3C03-AB48-A827-5F30F298436F}"/>
              </a:ext>
            </a:extLst>
          </p:cNvPr>
          <p:cNvSpPr txBox="1">
            <a:spLocks noGrp="1"/>
          </p:cNvSpPr>
          <p:nvPr>
            <p:ph type="ctrTitle"/>
          </p:nvPr>
        </p:nvSpPr>
        <p:spPr>
          <a:xfrm>
            <a:off x="596523" y="1271062"/>
            <a:ext cx="4383140" cy="436922"/>
          </a:xfrm>
          <a:prstGeom prst="rect">
            <a:avLst/>
          </a:prstGeom>
        </p:spPr>
        <p:txBody>
          <a:bodyPr spcFirstLastPara="1" wrap="square" lIns="91425" tIns="91425" rIns="91425" bIns="91425" anchor="ctr" anchorCtr="0">
            <a:noAutofit/>
          </a:bodyPr>
          <a:lstStyle/>
          <a:p>
            <a:pPr lvl="0" algn="l">
              <a:spcBef>
                <a:spcPts val="0"/>
              </a:spcBef>
            </a:pPr>
            <a:r>
              <a:rPr lang="en" sz="1200" b="1" dirty="0">
                <a:solidFill>
                  <a:schemeClr val="bg1"/>
                </a:solidFill>
                <a:latin typeface="Chalkboard" panose="03050602040202020205" pitchFamily="66" charset="77"/>
                <a:ea typeface="Bodoni Ornaments" pitchFamily="2" charset="0"/>
                <a:cs typeface="Biome" panose="020B0604020202020204" pitchFamily="34" charset="0"/>
              </a:rPr>
              <a:t>Discovering a psychotherapy that fits for you . . . </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3,</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4</a:t>
            </a:r>
            <a:endParaRPr sz="1200" dirty="0">
              <a:solidFill>
                <a:schemeClr val="bg1"/>
              </a:solidFill>
              <a:latin typeface="Chalkboard" panose="03050602040202020205" pitchFamily="66" charset="77"/>
              <a:ea typeface="Bodoni Ornaments" pitchFamily="2" charset="0"/>
              <a:cs typeface="Biome" panose="020B0604020202020204" pitchFamily="34" charset="0"/>
            </a:endParaRPr>
          </a:p>
        </p:txBody>
      </p:sp>
      <p:sp>
        <p:nvSpPr>
          <p:cNvPr id="4" name="Google Shape;1936;p19">
            <a:extLst>
              <a:ext uri="{FF2B5EF4-FFF2-40B4-BE49-F238E27FC236}">
                <a16:creationId xmlns:a16="http://schemas.microsoft.com/office/drawing/2014/main" id="{518F4207-0882-0B4C-8DEF-AB6FF597B0A0}"/>
              </a:ext>
            </a:extLst>
          </p:cNvPr>
          <p:cNvSpPr/>
          <p:nvPr/>
        </p:nvSpPr>
        <p:spPr>
          <a:xfrm>
            <a:off x="4691272" y="1012143"/>
            <a:ext cx="1192695" cy="1204281"/>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4906025" y="1729408"/>
            <a:ext cx="901131"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REFLECT</a:t>
            </a:r>
          </a:p>
        </p:txBody>
      </p:sp>
      <p:sp>
        <p:nvSpPr>
          <p:cNvPr id="7" name="Google Shape;1891;p13">
            <a:extLst>
              <a:ext uri="{FF2B5EF4-FFF2-40B4-BE49-F238E27FC236}">
                <a16:creationId xmlns:a16="http://schemas.microsoft.com/office/drawing/2014/main" id="{2502ED84-83B8-2542-986A-F5B517E32DFB}"/>
              </a:ext>
            </a:extLst>
          </p:cNvPr>
          <p:cNvSpPr txBox="1">
            <a:spLocks/>
          </p:cNvSpPr>
          <p:nvPr/>
        </p:nvSpPr>
        <p:spPr>
          <a:xfrm>
            <a:off x="484111" y="1569387"/>
            <a:ext cx="6084405" cy="3246453"/>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1. </a:t>
            </a:r>
            <a:r>
              <a:rPr lang="en-CA" sz="1200" b="1" dirty="0">
                <a:solidFill>
                  <a:schemeClr val="bg1"/>
                </a:solidFill>
                <a:latin typeface="Chalkboard" panose="03050602040202020205" pitchFamily="66" charset="77"/>
                <a:ea typeface="Bodoni Ornaments" pitchFamily="2" charset="0"/>
                <a:cs typeface="Biome" panose="020B0604020202020204" pitchFamily="34" charset="0"/>
              </a:rPr>
              <a:t>Client characteristics</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Do I enjoy structured activities or open-ended dialogue?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Am I ready to explore my thoughts, feelings, and behaviours in new ways?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Am I ready to learn new skills?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What’s available in my area?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What type of therapy has been recommended to me in the past?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2. </a:t>
            </a:r>
            <a:r>
              <a:rPr lang="en-CA" sz="1200" b="1" dirty="0">
                <a:solidFill>
                  <a:schemeClr val="bg1"/>
                </a:solidFill>
                <a:latin typeface="Chalkboard" panose="03050602040202020205" pitchFamily="66" charset="77"/>
                <a:ea typeface="Bodoni Ornaments" pitchFamily="2" charset="0"/>
                <a:cs typeface="Biome" panose="020B0604020202020204" pitchFamily="34" charset="0"/>
              </a:rPr>
              <a:t>Therapist characteristics and expertise</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Does the therapist seem open, accepting, and genuine?</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Do they see my strengths and worldview?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Do they invite me to step outside of my comfort zone and practice new skills?</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Do they share an understanding of my concern?</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3. </a:t>
            </a:r>
            <a:r>
              <a:rPr lang="en-CA" sz="1200" b="1" dirty="0">
                <a:solidFill>
                  <a:schemeClr val="bg1"/>
                </a:solidFill>
                <a:latin typeface="Chalkboard" panose="03050602040202020205" pitchFamily="66" charset="77"/>
                <a:ea typeface="Bodoni Ornaments" pitchFamily="2" charset="0"/>
                <a:cs typeface="Biome" panose="020B0604020202020204" pitchFamily="34" charset="0"/>
              </a:rPr>
              <a:t>Research evidence</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Is there research support showing this approach may reduce my concern?</a:t>
            </a: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11" name="Google Shape;1891;p13">
            <a:extLst>
              <a:ext uri="{FF2B5EF4-FFF2-40B4-BE49-F238E27FC236}">
                <a16:creationId xmlns:a16="http://schemas.microsoft.com/office/drawing/2014/main" id="{ABD00413-DEE2-4446-866C-5D797177B344}"/>
              </a:ext>
            </a:extLst>
          </p:cNvPr>
          <p:cNvSpPr txBox="1">
            <a:spLocks/>
          </p:cNvSpPr>
          <p:nvPr/>
        </p:nvSpPr>
        <p:spPr>
          <a:xfrm>
            <a:off x="9303698" y="2438197"/>
            <a:ext cx="901131"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MORE INFO</a:t>
            </a:r>
          </a:p>
        </p:txBody>
      </p:sp>
      <p:sp>
        <p:nvSpPr>
          <p:cNvPr id="13" name="Google Shape;1891;p13">
            <a:extLst>
              <a:ext uri="{FF2B5EF4-FFF2-40B4-BE49-F238E27FC236}">
                <a16:creationId xmlns:a16="http://schemas.microsoft.com/office/drawing/2014/main" id="{A3BA2421-54A8-3C48-B25E-752F3FCF12E9}"/>
              </a:ext>
            </a:extLst>
          </p:cNvPr>
          <p:cNvSpPr txBox="1">
            <a:spLocks/>
          </p:cNvSpPr>
          <p:nvPr/>
        </p:nvSpPr>
        <p:spPr>
          <a:xfrm>
            <a:off x="7004049" y="2022794"/>
            <a:ext cx="2295435" cy="43692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b="1" dirty="0">
                <a:solidFill>
                  <a:schemeClr val="bg1"/>
                </a:solidFill>
                <a:latin typeface="Chalkboard" panose="03050602040202020205" pitchFamily="66" charset="77"/>
                <a:ea typeface="Bodoni Ornaments" pitchFamily="2" charset="0"/>
                <a:cs typeface="Biome" panose="020B0604020202020204" pitchFamily="34" charset="0"/>
              </a:rPr>
              <a:t>What is psychotherapy? </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3</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4</a:t>
            </a: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p:txBody>
      </p:sp>
      <p:sp>
        <p:nvSpPr>
          <p:cNvPr id="14" name="Google Shape;1891;p13">
            <a:extLst>
              <a:ext uri="{FF2B5EF4-FFF2-40B4-BE49-F238E27FC236}">
                <a16:creationId xmlns:a16="http://schemas.microsoft.com/office/drawing/2014/main" id="{3413F02F-CD83-1644-89DF-F7026A4AAB84}"/>
              </a:ext>
            </a:extLst>
          </p:cNvPr>
          <p:cNvSpPr txBox="1">
            <a:spLocks/>
          </p:cNvSpPr>
          <p:nvPr/>
        </p:nvSpPr>
        <p:spPr>
          <a:xfrm>
            <a:off x="7126977" y="2395231"/>
            <a:ext cx="2320398" cy="1187793"/>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Psychotherapy is a way to help people manage troubling thoughts, feelings, or behaviours so they can increase their well-being.</a:t>
            </a:r>
          </a:p>
        </p:txBody>
      </p:sp>
      <p:sp>
        <p:nvSpPr>
          <p:cNvPr id="15" name="Google Shape;2161;p39">
            <a:extLst>
              <a:ext uri="{FF2B5EF4-FFF2-40B4-BE49-F238E27FC236}">
                <a16:creationId xmlns:a16="http://schemas.microsoft.com/office/drawing/2014/main" id="{97C71C05-7927-8D4F-9AD3-DFE59DB34855}"/>
              </a:ext>
            </a:extLst>
          </p:cNvPr>
          <p:cNvSpPr/>
          <p:nvPr/>
        </p:nvSpPr>
        <p:spPr>
          <a:xfrm>
            <a:off x="5029534" y="1252732"/>
            <a:ext cx="496623" cy="421463"/>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891;p13">
            <a:extLst>
              <a:ext uri="{FF2B5EF4-FFF2-40B4-BE49-F238E27FC236}">
                <a16:creationId xmlns:a16="http://schemas.microsoft.com/office/drawing/2014/main" id="{06136316-80E9-B348-AF3E-9345C46A3A23}"/>
              </a:ext>
            </a:extLst>
          </p:cNvPr>
          <p:cNvSpPr txBox="1">
            <a:spLocks/>
          </p:cNvSpPr>
          <p:nvPr/>
        </p:nvSpPr>
        <p:spPr>
          <a:xfrm>
            <a:off x="7071416" y="3290057"/>
            <a:ext cx="3324547" cy="939574"/>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It might also be called counselling or therapy.    </a:t>
            </a:r>
          </a:p>
        </p:txBody>
      </p:sp>
    </p:spTree>
    <p:extLst>
      <p:ext uri="{BB962C8B-B14F-4D97-AF65-F5344CB8AC3E}">
        <p14:creationId xmlns:p14="http://schemas.microsoft.com/office/powerpoint/2010/main" val="834183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936;p19">
            <a:extLst>
              <a:ext uri="{FF2B5EF4-FFF2-40B4-BE49-F238E27FC236}">
                <a16:creationId xmlns:a16="http://schemas.microsoft.com/office/drawing/2014/main" id="{518F4207-0882-0B4C-8DEF-AB6FF597B0A0}"/>
              </a:ext>
            </a:extLst>
          </p:cNvPr>
          <p:cNvSpPr/>
          <p:nvPr/>
        </p:nvSpPr>
        <p:spPr>
          <a:xfrm>
            <a:off x="3912321" y="1878121"/>
            <a:ext cx="3130175" cy="2192947"/>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4271165" y="2632452"/>
            <a:ext cx="2412488"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6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Psychotherapeutic Approaches </a:t>
            </a: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11" name="Google Shape;1891;p13">
            <a:extLst>
              <a:ext uri="{FF2B5EF4-FFF2-40B4-BE49-F238E27FC236}">
                <a16:creationId xmlns:a16="http://schemas.microsoft.com/office/drawing/2014/main" id="{ABD00413-DEE2-4446-866C-5D797177B344}"/>
              </a:ext>
            </a:extLst>
          </p:cNvPr>
          <p:cNvSpPr txBox="1">
            <a:spLocks/>
          </p:cNvSpPr>
          <p:nvPr/>
        </p:nvSpPr>
        <p:spPr>
          <a:xfrm>
            <a:off x="9303698" y="2438197"/>
            <a:ext cx="901131"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MORE INFO</a:t>
            </a:r>
          </a:p>
        </p:txBody>
      </p:sp>
      <p:sp>
        <p:nvSpPr>
          <p:cNvPr id="13" name="Google Shape;1891;p13">
            <a:extLst>
              <a:ext uri="{FF2B5EF4-FFF2-40B4-BE49-F238E27FC236}">
                <a16:creationId xmlns:a16="http://schemas.microsoft.com/office/drawing/2014/main" id="{BE85083D-2098-4146-8D8F-A2BC68A5DD8B}"/>
              </a:ext>
            </a:extLst>
          </p:cNvPr>
          <p:cNvSpPr txBox="1">
            <a:spLocks/>
          </p:cNvSpPr>
          <p:nvPr/>
        </p:nvSpPr>
        <p:spPr>
          <a:xfrm>
            <a:off x="1758285" y="2019692"/>
            <a:ext cx="2074524"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Cognitive Behaviour Therapy (CBT) </a:t>
            </a:r>
          </a:p>
        </p:txBody>
      </p:sp>
      <p:sp>
        <p:nvSpPr>
          <p:cNvPr id="14" name="Google Shape;1891;p13">
            <a:extLst>
              <a:ext uri="{FF2B5EF4-FFF2-40B4-BE49-F238E27FC236}">
                <a16:creationId xmlns:a16="http://schemas.microsoft.com/office/drawing/2014/main" id="{3D270C59-5BBE-DF4E-B0B1-C6D510673DF1}"/>
              </a:ext>
            </a:extLst>
          </p:cNvPr>
          <p:cNvSpPr txBox="1">
            <a:spLocks/>
          </p:cNvSpPr>
          <p:nvPr/>
        </p:nvSpPr>
        <p:spPr>
          <a:xfrm>
            <a:off x="5815624" y="1215309"/>
            <a:ext cx="3130174"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Mindfulness-Based Therapy   </a:t>
            </a:r>
          </a:p>
        </p:txBody>
      </p:sp>
      <p:sp>
        <p:nvSpPr>
          <p:cNvPr id="15" name="Google Shape;1891;p13">
            <a:extLst>
              <a:ext uri="{FF2B5EF4-FFF2-40B4-BE49-F238E27FC236}">
                <a16:creationId xmlns:a16="http://schemas.microsoft.com/office/drawing/2014/main" id="{FBC9ED56-ACDE-B44E-93F4-6C8B753FE124}"/>
              </a:ext>
            </a:extLst>
          </p:cNvPr>
          <p:cNvSpPr txBox="1">
            <a:spLocks/>
          </p:cNvSpPr>
          <p:nvPr/>
        </p:nvSpPr>
        <p:spPr>
          <a:xfrm>
            <a:off x="2223475" y="1169550"/>
            <a:ext cx="3130174"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Interpersonal Therapy   </a:t>
            </a:r>
          </a:p>
        </p:txBody>
      </p:sp>
      <p:sp>
        <p:nvSpPr>
          <p:cNvPr id="18" name="Google Shape;1891;p13">
            <a:extLst>
              <a:ext uri="{FF2B5EF4-FFF2-40B4-BE49-F238E27FC236}">
                <a16:creationId xmlns:a16="http://schemas.microsoft.com/office/drawing/2014/main" id="{CE19CAD2-28CF-6A46-8BC4-CC3C0E63B067}"/>
              </a:ext>
            </a:extLst>
          </p:cNvPr>
          <p:cNvSpPr txBox="1">
            <a:spLocks/>
          </p:cNvSpPr>
          <p:nvPr/>
        </p:nvSpPr>
        <p:spPr>
          <a:xfrm>
            <a:off x="1509948" y="3217145"/>
            <a:ext cx="2253802"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Exposure with Response Prevention (ERP) </a:t>
            </a:r>
          </a:p>
        </p:txBody>
      </p:sp>
      <p:sp>
        <p:nvSpPr>
          <p:cNvPr id="19" name="Google Shape;1891;p13">
            <a:extLst>
              <a:ext uri="{FF2B5EF4-FFF2-40B4-BE49-F238E27FC236}">
                <a16:creationId xmlns:a16="http://schemas.microsoft.com/office/drawing/2014/main" id="{A1CED1FD-3F8A-1041-875B-0BA08B25336C}"/>
              </a:ext>
            </a:extLst>
          </p:cNvPr>
          <p:cNvSpPr txBox="1">
            <a:spLocks/>
          </p:cNvSpPr>
          <p:nvPr/>
        </p:nvSpPr>
        <p:spPr>
          <a:xfrm>
            <a:off x="7117782" y="3451711"/>
            <a:ext cx="2074524"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Dialectical Behaviour Therapy (DBT)</a:t>
            </a:r>
          </a:p>
        </p:txBody>
      </p:sp>
      <p:sp>
        <p:nvSpPr>
          <p:cNvPr id="20" name="Google Shape;1891;p13">
            <a:extLst>
              <a:ext uri="{FF2B5EF4-FFF2-40B4-BE49-F238E27FC236}">
                <a16:creationId xmlns:a16="http://schemas.microsoft.com/office/drawing/2014/main" id="{112CCF4A-ED46-9448-B74B-2892C3C7BB13}"/>
              </a:ext>
            </a:extLst>
          </p:cNvPr>
          <p:cNvSpPr txBox="1">
            <a:spLocks/>
          </p:cNvSpPr>
          <p:nvPr/>
        </p:nvSpPr>
        <p:spPr>
          <a:xfrm>
            <a:off x="7152579" y="2001358"/>
            <a:ext cx="2408869"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Acceptance and Commitment Therapy (ACT)</a:t>
            </a:r>
          </a:p>
        </p:txBody>
      </p:sp>
      <p:sp>
        <p:nvSpPr>
          <p:cNvPr id="21" name="Google Shape;1891;p13">
            <a:extLst>
              <a:ext uri="{FF2B5EF4-FFF2-40B4-BE49-F238E27FC236}">
                <a16:creationId xmlns:a16="http://schemas.microsoft.com/office/drawing/2014/main" id="{B62D89AB-65BB-3144-A02F-CEE9BF0BC184}"/>
              </a:ext>
            </a:extLst>
          </p:cNvPr>
          <p:cNvSpPr txBox="1">
            <a:spLocks/>
          </p:cNvSpPr>
          <p:nvPr/>
        </p:nvSpPr>
        <p:spPr>
          <a:xfrm>
            <a:off x="2038319" y="4215799"/>
            <a:ext cx="2253803"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Transdiagnostic Approach / Universal Protocol (UP) </a:t>
            </a:r>
          </a:p>
        </p:txBody>
      </p:sp>
      <p:sp>
        <p:nvSpPr>
          <p:cNvPr id="22" name="Google Shape;1891;p13">
            <a:extLst>
              <a:ext uri="{FF2B5EF4-FFF2-40B4-BE49-F238E27FC236}">
                <a16:creationId xmlns:a16="http://schemas.microsoft.com/office/drawing/2014/main" id="{CA2E3E86-B680-9E4F-B856-4DEFFDFBECF2}"/>
              </a:ext>
            </a:extLst>
          </p:cNvPr>
          <p:cNvSpPr txBox="1">
            <a:spLocks/>
          </p:cNvSpPr>
          <p:nvPr/>
        </p:nvSpPr>
        <p:spPr>
          <a:xfrm>
            <a:off x="4095657" y="4471029"/>
            <a:ext cx="1803448"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Trauma-Informed CBT</a:t>
            </a:r>
          </a:p>
        </p:txBody>
      </p:sp>
      <p:sp>
        <p:nvSpPr>
          <p:cNvPr id="23" name="Google Shape;1891;p13">
            <a:extLst>
              <a:ext uri="{FF2B5EF4-FFF2-40B4-BE49-F238E27FC236}">
                <a16:creationId xmlns:a16="http://schemas.microsoft.com/office/drawing/2014/main" id="{4621343F-1F03-564D-B56C-02CC5F2EC87D}"/>
              </a:ext>
            </a:extLst>
          </p:cNvPr>
          <p:cNvSpPr txBox="1">
            <a:spLocks/>
          </p:cNvSpPr>
          <p:nvPr/>
        </p:nvSpPr>
        <p:spPr>
          <a:xfrm>
            <a:off x="6008346" y="4230292"/>
            <a:ext cx="2744729" cy="66281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Eye Movement Desensitization and Reprocessing (EMDR)</a:t>
            </a:r>
          </a:p>
        </p:txBody>
      </p:sp>
      <p:sp>
        <p:nvSpPr>
          <p:cNvPr id="30" name="Arc 29">
            <a:extLst>
              <a:ext uri="{FF2B5EF4-FFF2-40B4-BE49-F238E27FC236}">
                <a16:creationId xmlns:a16="http://schemas.microsoft.com/office/drawing/2014/main" id="{6AB2511A-9DC9-1A4B-8FE5-60E3C4366A86}"/>
              </a:ext>
            </a:extLst>
          </p:cNvPr>
          <p:cNvSpPr/>
          <p:nvPr/>
        </p:nvSpPr>
        <p:spPr>
          <a:xfrm rot="9969615">
            <a:off x="3598426" y="960540"/>
            <a:ext cx="1345479" cy="1079576"/>
          </a:xfrm>
          <a:custGeom>
            <a:avLst/>
            <a:gdLst>
              <a:gd name="connsiteX0" fmla="*/ 672739 w 1345479"/>
              <a:gd name="connsiteY0" fmla="*/ 0 h 1079576"/>
              <a:gd name="connsiteX1" fmla="*/ 1345479 w 1345479"/>
              <a:gd name="connsiteY1" fmla="*/ 539788 h 1079576"/>
              <a:gd name="connsiteX2" fmla="*/ 1009110 w 1345479"/>
              <a:gd name="connsiteY2" fmla="*/ 539788 h 1079576"/>
              <a:gd name="connsiteX3" fmla="*/ 672740 w 1345479"/>
              <a:gd name="connsiteY3" fmla="*/ 539788 h 1079576"/>
              <a:gd name="connsiteX4" fmla="*/ 672739 w 1345479"/>
              <a:gd name="connsiteY4" fmla="*/ 0 h 1079576"/>
              <a:gd name="connsiteX0" fmla="*/ 672739 w 1345479"/>
              <a:gd name="connsiteY0" fmla="*/ 0 h 1079576"/>
              <a:gd name="connsiteX1" fmla="*/ 1345479 w 1345479"/>
              <a:gd name="connsiteY1" fmla="*/ 539788 h 1079576"/>
            </a:gdLst>
            <a:ahLst/>
            <a:cxnLst>
              <a:cxn ang="0">
                <a:pos x="connsiteX0" y="connsiteY0"/>
              </a:cxn>
              <a:cxn ang="0">
                <a:pos x="connsiteX1" y="connsiteY1"/>
              </a:cxn>
            </a:cxnLst>
            <a:rect l="l" t="t" r="r" b="b"/>
            <a:pathLst>
              <a:path w="1345479" h="1079576" stroke="0" extrusionOk="0">
                <a:moveTo>
                  <a:pt x="672739" y="0"/>
                </a:moveTo>
                <a:cubicBezTo>
                  <a:pt x="1077743" y="-19216"/>
                  <a:pt x="1319212" y="212032"/>
                  <a:pt x="1345479" y="539788"/>
                </a:cubicBezTo>
                <a:cubicBezTo>
                  <a:pt x="1196658" y="574898"/>
                  <a:pt x="1121664" y="535521"/>
                  <a:pt x="1009110" y="539788"/>
                </a:cubicBezTo>
                <a:cubicBezTo>
                  <a:pt x="896556" y="544055"/>
                  <a:pt x="784709" y="531529"/>
                  <a:pt x="672740" y="539788"/>
                </a:cubicBezTo>
                <a:cubicBezTo>
                  <a:pt x="653922" y="363011"/>
                  <a:pt x="669880" y="174604"/>
                  <a:pt x="672739" y="0"/>
                </a:cubicBezTo>
                <a:close/>
              </a:path>
              <a:path w="1345479" h="1079576" fill="none" extrusionOk="0">
                <a:moveTo>
                  <a:pt x="672739" y="0"/>
                </a:moveTo>
                <a:cubicBezTo>
                  <a:pt x="1093855" y="56942"/>
                  <a:pt x="1390823" y="227797"/>
                  <a:pt x="1345479" y="539788"/>
                </a:cubicBezTo>
              </a:path>
              <a:path w="1345479" h="1079576" fill="none" stroke="0" extrusionOk="0">
                <a:moveTo>
                  <a:pt x="672739" y="0"/>
                </a:moveTo>
                <a:cubicBezTo>
                  <a:pt x="1023766" y="64601"/>
                  <a:pt x="1379216" y="244171"/>
                  <a:pt x="1345479" y="539788"/>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493EC07D-D05C-4E40-9FDF-31B1748D5A8C}"/>
              </a:ext>
            </a:extLst>
          </p:cNvPr>
          <p:cNvSpPr/>
          <p:nvPr/>
        </p:nvSpPr>
        <p:spPr>
          <a:xfrm rot="9969615">
            <a:off x="2976457" y="2010601"/>
            <a:ext cx="1345479" cy="1079576"/>
          </a:xfrm>
          <a:custGeom>
            <a:avLst/>
            <a:gdLst>
              <a:gd name="connsiteX0" fmla="*/ 672739 w 1345479"/>
              <a:gd name="connsiteY0" fmla="*/ 0 h 1079576"/>
              <a:gd name="connsiteX1" fmla="*/ 1345479 w 1345479"/>
              <a:gd name="connsiteY1" fmla="*/ 539788 h 1079576"/>
              <a:gd name="connsiteX2" fmla="*/ 1009110 w 1345479"/>
              <a:gd name="connsiteY2" fmla="*/ 539788 h 1079576"/>
              <a:gd name="connsiteX3" fmla="*/ 672740 w 1345479"/>
              <a:gd name="connsiteY3" fmla="*/ 539788 h 1079576"/>
              <a:gd name="connsiteX4" fmla="*/ 672739 w 1345479"/>
              <a:gd name="connsiteY4" fmla="*/ 0 h 1079576"/>
              <a:gd name="connsiteX0" fmla="*/ 672739 w 1345479"/>
              <a:gd name="connsiteY0" fmla="*/ 0 h 1079576"/>
              <a:gd name="connsiteX1" fmla="*/ 1345479 w 1345479"/>
              <a:gd name="connsiteY1" fmla="*/ 539788 h 1079576"/>
            </a:gdLst>
            <a:ahLst/>
            <a:cxnLst>
              <a:cxn ang="0">
                <a:pos x="connsiteX0" y="connsiteY0"/>
              </a:cxn>
              <a:cxn ang="0">
                <a:pos x="connsiteX1" y="connsiteY1"/>
              </a:cxn>
            </a:cxnLst>
            <a:rect l="l" t="t" r="r" b="b"/>
            <a:pathLst>
              <a:path w="1345479" h="1079576" stroke="0" extrusionOk="0">
                <a:moveTo>
                  <a:pt x="672739" y="0"/>
                </a:moveTo>
                <a:cubicBezTo>
                  <a:pt x="1077743" y="-19216"/>
                  <a:pt x="1319212" y="212032"/>
                  <a:pt x="1345479" y="539788"/>
                </a:cubicBezTo>
                <a:cubicBezTo>
                  <a:pt x="1196658" y="574898"/>
                  <a:pt x="1121664" y="535521"/>
                  <a:pt x="1009110" y="539788"/>
                </a:cubicBezTo>
                <a:cubicBezTo>
                  <a:pt x="896556" y="544055"/>
                  <a:pt x="784709" y="531529"/>
                  <a:pt x="672740" y="539788"/>
                </a:cubicBezTo>
                <a:cubicBezTo>
                  <a:pt x="653922" y="363011"/>
                  <a:pt x="669880" y="174604"/>
                  <a:pt x="672739" y="0"/>
                </a:cubicBezTo>
                <a:close/>
              </a:path>
              <a:path w="1345479" h="1079576" fill="none" extrusionOk="0">
                <a:moveTo>
                  <a:pt x="672739" y="0"/>
                </a:moveTo>
                <a:cubicBezTo>
                  <a:pt x="1093855" y="56942"/>
                  <a:pt x="1390823" y="227797"/>
                  <a:pt x="1345479" y="539788"/>
                </a:cubicBezTo>
              </a:path>
              <a:path w="1345479" h="1079576" fill="none" stroke="0" extrusionOk="0">
                <a:moveTo>
                  <a:pt x="672739" y="0"/>
                </a:moveTo>
                <a:cubicBezTo>
                  <a:pt x="1023766" y="64601"/>
                  <a:pt x="1379216" y="244171"/>
                  <a:pt x="1345479" y="539788"/>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a:extLst>
              <a:ext uri="{FF2B5EF4-FFF2-40B4-BE49-F238E27FC236}">
                <a16:creationId xmlns:a16="http://schemas.microsoft.com/office/drawing/2014/main" id="{4D1ED6C2-1417-5847-BAD6-0D0625DE5DEC}"/>
              </a:ext>
            </a:extLst>
          </p:cNvPr>
          <p:cNvSpPr/>
          <p:nvPr/>
        </p:nvSpPr>
        <p:spPr>
          <a:xfrm rot="9969615">
            <a:off x="3016570" y="2728627"/>
            <a:ext cx="1328674" cy="1079576"/>
          </a:xfrm>
          <a:custGeom>
            <a:avLst/>
            <a:gdLst>
              <a:gd name="connsiteX0" fmla="*/ 341082 w 1328674"/>
              <a:gd name="connsiteY0" fmla="*/ 68210 h 1079576"/>
              <a:gd name="connsiteX1" fmla="*/ 1146807 w 1328674"/>
              <a:gd name="connsiteY1" fmla="*/ 168717 h 1079576"/>
              <a:gd name="connsiteX2" fmla="*/ 905572 w 1328674"/>
              <a:gd name="connsiteY2" fmla="*/ 354253 h 1079576"/>
              <a:gd name="connsiteX3" fmla="*/ 664337 w 1328674"/>
              <a:gd name="connsiteY3" fmla="*/ 539788 h 1079576"/>
              <a:gd name="connsiteX4" fmla="*/ 341082 w 1328674"/>
              <a:gd name="connsiteY4" fmla="*/ 68210 h 1079576"/>
              <a:gd name="connsiteX0" fmla="*/ 341082 w 1328674"/>
              <a:gd name="connsiteY0" fmla="*/ 68210 h 1079576"/>
              <a:gd name="connsiteX1" fmla="*/ 1146807 w 1328674"/>
              <a:gd name="connsiteY1" fmla="*/ 168717 h 1079576"/>
            </a:gdLst>
            <a:ahLst/>
            <a:cxnLst>
              <a:cxn ang="0">
                <a:pos x="connsiteX0" y="connsiteY0"/>
              </a:cxn>
              <a:cxn ang="0">
                <a:pos x="connsiteX1" y="connsiteY1"/>
              </a:cxn>
            </a:cxnLst>
            <a:rect l="l" t="t" r="r" b="b"/>
            <a:pathLst>
              <a:path w="1328674" h="1079576" stroke="0" extrusionOk="0">
                <a:moveTo>
                  <a:pt x="341082" y="68210"/>
                </a:moveTo>
                <a:cubicBezTo>
                  <a:pt x="648733" y="-76175"/>
                  <a:pt x="891228" y="-63314"/>
                  <a:pt x="1146807" y="168717"/>
                </a:cubicBezTo>
                <a:cubicBezTo>
                  <a:pt x="1080859" y="263365"/>
                  <a:pt x="1010961" y="245380"/>
                  <a:pt x="905572" y="354253"/>
                </a:cubicBezTo>
                <a:cubicBezTo>
                  <a:pt x="800183" y="463126"/>
                  <a:pt x="732874" y="455787"/>
                  <a:pt x="664337" y="539788"/>
                </a:cubicBezTo>
                <a:cubicBezTo>
                  <a:pt x="530502" y="348636"/>
                  <a:pt x="515589" y="220769"/>
                  <a:pt x="341082" y="68210"/>
                </a:cubicBezTo>
                <a:close/>
              </a:path>
              <a:path w="1328674" h="1079576" fill="none" extrusionOk="0">
                <a:moveTo>
                  <a:pt x="341082" y="68210"/>
                </a:moveTo>
                <a:cubicBezTo>
                  <a:pt x="614593" y="-52953"/>
                  <a:pt x="926284" y="28282"/>
                  <a:pt x="1146807" y="168717"/>
                </a:cubicBezTo>
              </a:path>
              <a:path w="1328674" h="1079576" fill="none" stroke="0" extrusionOk="0">
                <a:moveTo>
                  <a:pt x="341082" y="68210"/>
                </a:moveTo>
                <a:cubicBezTo>
                  <a:pt x="564621" y="-63302"/>
                  <a:pt x="944437" y="26266"/>
                  <a:pt x="1146807" y="168717"/>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gd name="adj1" fmla="val 14134221"/>
                      <a:gd name="adj2" fmla="val 1934615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a:extLst>
              <a:ext uri="{FF2B5EF4-FFF2-40B4-BE49-F238E27FC236}">
                <a16:creationId xmlns:a16="http://schemas.microsoft.com/office/drawing/2014/main" id="{E56168C1-4830-9640-81F7-E4CC6ED6740D}"/>
              </a:ext>
            </a:extLst>
          </p:cNvPr>
          <p:cNvSpPr/>
          <p:nvPr/>
        </p:nvSpPr>
        <p:spPr>
          <a:xfrm rot="5621897">
            <a:off x="6224470" y="1117107"/>
            <a:ext cx="1345479" cy="1079576"/>
          </a:xfrm>
          <a:custGeom>
            <a:avLst/>
            <a:gdLst>
              <a:gd name="connsiteX0" fmla="*/ 672739 w 1345479"/>
              <a:gd name="connsiteY0" fmla="*/ 0 h 1079576"/>
              <a:gd name="connsiteX1" fmla="*/ 1345479 w 1345479"/>
              <a:gd name="connsiteY1" fmla="*/ 539788 h 1079576"/>
              <a:gd name="connsiteX2" fmla="*/ 1009110 w 1345479"/>
              <a:gd name="connsiteY2" fmla="*/ 539788 h 1079576"/>
              <a:gd name="connsiteX3" fmla="*/ 672740 w 1345479"/>
              <a:gd name="connsiteY3" fmla="*/ 539788 h 1079576"/>
              <a:gd name="connsiteX4" fmla="*/ 672739 w 1345479"/>
              <a:gd name="connsiteY4" fmla="*/ 0 h 1079576"/>
              <a:gd name="connsiteX0" fmla="*/ 672739 w 1345479"/>
              <a:gd name="connsiteY0" fmla="*/ 0 h 1079576"/>
              <a:gd name="connsiteX1" fmla="*/ 1345479 w 1345479"/>
              <a:gd name="connsiteY1" fmla="*/ 539788 h 1079576"/>
            </a:gdLst>
            <a:ahLst/>
            <a:cxnLst>
              <a:cxn ang="0">
                <a:pos x="connsiteX0" y="connsiteY0"/>
              </a:cxn>
              <a:cxn ang="0">
                <a:pos x="connsiteX1" y="connsiteY1"/>
              </a:cxn>
            </a:cxnLst>
            <a:rect l="l" t="t" r="r" b="b"/>
            <a:pathLst>
              <a:path w="1345479" h="1079576" stroke="0" extrusionOk="0">
                <a:moveTo>
                  <a:pt x="672739" y="0"/>
                </a:moveTo>
                <a:cubicBezTo>
                  <a:pt x="1077743" y="-19216"/>
                  <a:pt x="1319212" y="212032"/>
                  <a:pt x="1345479" y="539788"/>
                </a:cubicBezTo>
                <a:cubicBezTo>
                  <a:pt x="1196658" y="574898"/>
                  <a:pt x="1121664" y="535521"/>
                  <a:pt x="1009110" y="539788"/>
                </a:cubicBezTo>
                <a:cubicBezTo>
                  <a:pt x="896556" y="544055"/>
                  <a:pt x="784709" y="531529"/>
                  <a:pt x="672740" y="539788"/>
                </a:cubicBezTo>
                <a:cubicBezTo>
                  <a:pt x="653922" y="363011"/>
                  <a:pt x="669880" y="174604"/>
                  <a:pt x="672739" y="0"/>
                </a:cubicBezTo>
                <a:close/>
              </a:path>
              <a:path w="1345479" h="1079576" fill="none" extrusionOk="0">
                <a:moveTo>
                  <a:pt x="672739" y="0"/>
                </a:moveTo>
                <a:cubicBezTo>
                  <a:pt x="1093855" y="56942"/>
                  <a:pt x="1390823" y="227797"/>
                  <a:pt x="1345479" y="539788"/>
                </a:cubicBezTo>
              </a:path>
              <a:path w="1345479" h="1079576" fill="none" stroke="0" extrusionOk="0">
                <a:moveTo>
                  <a:pt x="672739" y="0"/>
                </a:moveTo>
                <a:cubicBezTo>
                  <a:pt x="1023766" y="64601"/>
                  <a:pt x="1379216" y="244171"/>
                  <a:pt x="1345479" y="539788"/>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62575FEE-1DBC-F448-AB52-69CDDC473CB7}"/>
              </a:ext>
            </a:extLst>
          </p:cNvPr>
          <p:cNvSpPr/>
          <p:nvPr/>
        </p:nvSpPr>
        <p:spPr>
          <a:xfrm rot="5621897">
            <a:off x="6537102" y="2056025"/>
            <a:ext cx="1345479" cy="1079576"/>
          </a:xfrm>
          <a:custGeom>
            <a:avLst/>
            <a:gdLst>
              <a:gd name="connsiteX0" fmla="*/ 672739 w 1345479"/>
              <a:gd name="connsiteY0" fmla="*/ 0 h 1079576"/>
              <a:gd name="connsiteX1" fmla="*/ 1345479 w 1345479"/>
              <a:gd name="connsiteY1" fmla="*/ 539788 h 1079576"/>
              <a:gd name="connsiteX2" fmla="*/ 1009110 w 1345479"/>
              <a:gd name="connsiteY2" fmla="*/ 539788 h 1079576"/>
              <a:gd name="connsiteX3" fmla="*/ 672740 w 1345479"/>
              <a:gd name="connsiteY3" fmla="*/ 539788 h 1079576"/>
              <a:gd name="connsiteX4" fmla="*/ 672739 w 1345479"/>
              <a:gd name="connsiteY4" fmla="*/ 0 h 1079576"/>
              <a:gd name="connsiteX0" fmla="*/ 672739 w 1345479"/>
              <a:gd name="connsiteY0" fmla="*/ 0 h 1079576"/>
              <a:gd name="connsiteX1" fmla="*/ 1345479 w 1345479"/>
              <a:gd name="connsiteY1" fmla="*/ 539788 h 1079576"/>
            </a:gdLst>
            <a:ahLst/>
            <a:cxnLst>
              <a:cxn ang="0">
                <a:pos x="connsiteX0" y="connsiteY0"/>
              </a:cxn>
              <a:cxn ang="0">
                <a:pos x="connsiteX1" y="connsiteY1"/>
              </a:cxn>
            </a:cxnLst>
            <a:rect l="l" t="t" r="r" b="b"/>
            <a:pathLst>
              <a:path w="1345479" h="1079576" stroke="0" extrusionOk="0">
                <a:moveTo>
                  <a:pt x="672739" y="0"/>
                </a:moveTo>
                <a:cubicBezTo>
                  <a:pt x="1077743" y="-19216"/>
                  <a:pt x="1319212" y="212032"/>
                  <a:pt x="1345479" y="539788"/>
                </a:cubicBezTo>
                <a:cubicBezTo>
                  <a:pt x="1196658" y="574898"/>
                  <a:pt x="1121664" y="535521"/>
                  <a:pt x="1009110" y="539788"/>
                </a:cubicBezTo>
                <a:cubicBezTo>
                  <a:pt x="896556" y="544055"/>
                  <a:pt x="784709" y="531529"/>
                  <a:pt x="672740" y="539788"/>
                </a:cubicBezTo>
                <a:cubicBezTo>
                  <a:pt x="653922" y="363011"/>
                  <a:pt x="669880" y="174604"/>
                  <a:pt x="672739" y="0"/>
                </a:cubicBezTo>
                <a:close/>
              </a:path>
              <a:path w="1345479" h="1079576" fill="none" extrusionOk="0">
                <a:moveTo>
                  <a:pt x="672739" y="0"/>
                </a:moveTo>
                <a:cubicBezTo>
                  <a:pt x="1093855" y="56942"/>
                  <a:pt x="1390823" y="227797"/>
                  <a:pt x="1345479" y="539788"/>
                </a:cubicBezTo>
              </a:path>
              <a:path w="1345479" h="1079576" fill="none" stroke="0" extrusionOk="0">
                <a:moveTo>
                  <a:pt x="672739" y="0"/>
                </a:moveTo>
                <a:cubicBezTo>
                  <a:pt x="1023766" y="64601"/>
                  <a:pt x="1379216" y="244171"/>
                  <a:pt x="1345479" y="539788"/>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a:extLst>
              <a:ext uri="{FF2B5EF4-FFF2-40B4-BE49-F238E27FC236}">
                <a16:creationId xmlns:a16="http://schemas.microsoft.com/office/drawing/2014/main" id="{5B3A3511-8E8A-C149-B9F2-BAB59B86F4A6}"/>
              </a:ext>
            </a:extLst>
          </p:cNvPr>
          <p:cNvSpPr/>
          <p:nvPr/>
        </p:nvSpPr>
        <p:spPr>
          <a:xfrm rot="13014052">
            <a:off x="4733242" y="4168490"/>
            <a:ext cx="1310761" cy="1079576"/>
          </a:xfrm>
          <a:custGeom>
            <a:avLst/>
            <a:gdLst>
              <a:gd name="connsiteX0" fmla="*/ 1269475 w 1310761"/>
              <a:gd name="connsiteY0" fmla="*/ 351232 h 1079576"/>
              <a:gd name="connsiteX1" fmla="*/ 1237799 w 1310761"/>
              <a:gd name="connsiteY1" fmla="*/ 787303 h 1079576"/>
              <a:gd name="connsiteX2" fmla="*/ 946590 w 1310761"/>
              <a:gd name="connsiteY2" fmla="*/ 663546 h 1079576"/>
              <a:gd name="connsiteX3" fmla="*/ 655381 w 1310761"/>
              <a:gd name="connsiteY3" fmla="*/ 539788 h 1079576"/>
              <a:gd name="connsiteX4" fmla="*/ 974710 w 1310761"/>
              <a:gd name="connsiteY4" fmla="*/ 441739 h 1079576"/>
              <a:gd name="connsiteX5" fmla="*/ 1269475 w 1310761"/>
              <a:gd name="connsiteY5" fmla="*/ 351232 h 1079576"/>
              <a:gd name="connsiteX0" fmla="*/ 1269475 w 1310761"/>
              <a:gd name="connsiteY0" fmla="*/ 351232 h 1079576"/>
              <a:gd name="connsiteX1" fmla="*/ 1237799 w 1310761"/>
              <a:gd name="connsiteY1" fmla="*/ 787303 h 1079576"/>
            </a:gdLst>
            <a:ahLst/>
            <a:cxnLst>
              <a:cxn ang="0">
                <a:pos x="connsiteX0" y="connsiteY0"/>
              </a:cxn>
              <a:cxn ang="0">
                <a:pos x="connsiteX1" y="connsiteY1"/>
              </a:cxn>
            </a:cxnLst>
            <a:rect l="l" t="t" r="r" b="b"/>
            <a:pathLst>
              <a:path w="1310761" h="1079576" stroke="0" extrusionOk="0">
                <a:moveTo>
                  <a:pt x="1269475" y="351232"/>
                </a:moveTo>
                <a:cubicBezTo>
                  <a:pt x="1366215" y="475266"/>
                  <a:pt x="1307977" y="635739"/>
                  <a:pt x="1237799" y="787303"/>
                </a:cubicBezTo>
                <a:cubicBezTo>
                  <a:pt x="1104240" y="743849"/>
                  <a:pt x="1050660" y="696992"/>
                  <a:pt x="946590" y="663546"/>
                </a:cubicBezTo>
                <a:cubicBezTo>
                  <a:pt x="842520" y="630100"/>
                  <a:pt x="738055" y="541769"/>
                  <a:pt x="655381" y="539788"/>
                </a:cubicBezTo>
                <a:cubicBezTo>
                  <a:pt x="721783" y="486424"/>
                  <a:pt x="835719" y="523033"/>
                  <a:pt x="974710" y="441739"/>
                </a:cubicBezTo>
                <a:cubicBezTo>
                  <a:pt x="1113700" y="360445"/>
                  <a:pt x="1178118" y="403462"/>
                  <a:pt x="1269475" y="351232"/>
                </a:cubicBezTo>
                <a:close/>
              </a:path>
              <a:path w="1310761" h="1079576" fill="none" extrusionOk="0">
                <a:moveTo>
                  <a:pt x="1269475" y="351232"/>
                </a:moveTo>
                <a:cubicBezTo>
                  <a:pt x="1364301" y="494159"/>
                  <a:pt x="1309015" y="625577"/>
                  <a:pt x="1237799" y="787303"/>
                </a:cubicBezTo>
              </a:path>
              <a:path w="1310761" h="1079576" fill="none" stroke="0" extrusionOk="0">
                <a:moveTo>
                  <a:pt x="1269475" y="351232"/>
                </a:moveTo>
                <a:cubicBezTo>
                  <a:pt x="1344267" y="505572"/>
                  <a:pt x="1362795" y="639784"/>
                  <a:pt x="1237799" y="787303"/>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gd name="adj1" fmla="val 20575861"/>
                      <a:gd name="adj2" fmla="val 1381462"/>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DACF62E7-6C76-A24D-8311-96CBAB4A8BC0}"/>
              </a:ext>
            </a:extLst>
          </p:cNvPr>
          <p:cNvSpPr/>
          <p:nvPr/>
        </p:nvSpPr>
        <p:spPr>
          <a:xfrm rot="18467285">
            <a:off x="5413663" y="4164659"/>
            <a:ext cx="1310761" cy="1079576"/>
          </a:xfrm>
          <a:custGeom>
            <a:avLst/>
            <a:gdLst>
              <a:gd name="connsiteX0" fmla="*/ 1228071 w 1310761"/>
              <a:gd name="connsiteY0" fmla="*/ 277326 h 1079576"/>
              <a:gd name="connsiteX1" fmla="*/ 1301202 w 1310761"/>
              <a:gd name="connsiteY1" fmla="*/ 631646 h 1079576"/>
              <a:gd name="connsiteX2" fmla="*/ 978292 w 1310761"/>
              <a:gd name="connsiteY2" fmla="*/ 585717 h 1079576"/>
              <a:gd name="connsiteX3" fmla="*/ 655381 w 1310761"/>
              <a:gd name="connsiteY3" fmla="*/ 539788 h 1079576"/>
              <a:gd name="connsiteX4" fmla="*/ 953180 w 1310761"/>
              <a:gd name="connsiteY4" fmla="*/ 403308 h 1079576"/>
              <a:gd name="connsiteX5" fmla="*/ 1228071 w 1310761"/>
              <a:gd name="connsiteY5" fmla="*/ 277326 h 1079576"/>
              <a:gd name="connsiteX0" fmla="*/ 1228071 w 1310761"/>
              <a:gd name="connsiteY0" fmla="*/ 277326 h 1079576"/>
              <a:gd name="connsiteX1" fmla="*/ 1301202 w 1310761"/>
              <a:gd name="connsiteY1" fmla="*/ 631646 h 1079576"/>
            </a:gdLst>
            <a:ahLst/>
            <a:cxnLst>
              <a:cxn ang="0">
                <a:pos x="connsiteX0" y="connsiteY0"/>
              </a:cxn>
              <a:cxn ang="0">
                <a:pos x="connsiteX1" y="connsiteY1"/>
              </a:cxn>
            </a:cxnLst>
            <a:rect l="l" t="t" r="r" b="b"/>
            <a:pathLst>
              <a:path w="1310761" h="1079576" stroke="0" extrusionOk="0">
                <a:moveTo>
                  <a:pt x="1228071" y="277326"/>
                </a:moveTo>
                <a:cubicBezTo>
                  <a:pt x="1330736" y="367934"/>
                  <a:pt x="1315303" y="497288"/>
                  <a:pt x="1301202" y="631646"/>
                </a:cubicBezTo>
                <a:cubicBezTo>
                  <a:pt x="1197357" y="620410"/>
                  <a:pt x="1108605" y="564904"/>
                  <a:pt x="978292" y="585717"/>
                </a:cubicBezTo>
                <a:cubicBezTo>
                  <a:pt x="847979" y="606530"/>
                  <a:pt x="810124" y="525051"/>
                  <a:pt x="655381" y="539788"/>
                </a:cubicBezTo>
                <a:cubicBezTo>
                  <a:pt x="758246" y="476509"/>
                  <a:pt x="821887" y="470015"/>
                  <a:pt x="953180" y="403308"/>
                </a:cubicBezTo>
                <a:cubicBezTo>
                  <a:pt x="1084473" y="336600"/>
                  <a:pt x="1187236" y="335246"/>
                  <a:pt x="1228071" y="277326"/>
                </a:cubicBezTo>
                <a:close/>
              </a:path>
              <a:path w="1310761" h="1079576" fill="none" extrusionOk="0">
                <a:moveTo>
                  <a:pt x="1228071" y="277326"/>
                </a:moveTo>
                <a:cubicBezTo>
                  <a:pt x="1324995" y="385394"/>
                  <a:pt x="1325168" y="507147"/>
                  <a:pt x="1301202" y="631646"/>
                </a:cubicBezTo>
              </a:path>
              <a:path w="1310761" h="1079576" fill="none" stroke="0" extrusionOk="0">
                <a:moveTo>
                  <a:pt x="1228071" y="277326"/>
                </a:moveTo>
                <a:cubicBezTo>
                  <a:pt x="1306704" y="391783"/>
                  <a:pt x="1331224" y="508736"/>
                  <a:pt x="1301202" y="631646"/>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gd name="adj1" fmla="val 20122690"/>
                      <a:gd name="adj2" fmla="val 48570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0B045BA8-D788-0C4F-AFBD-E67203447926}"/>
              </a:ext>
            </a:extLst>
          </p:cNvPr>
          <p:cNvSpPr/>
          <p:nvPr/>
        </p:nvSpPr>
        <p:spPr>
          <a:xfrm rot="7098835">
            <a:off x="6629390" y="2625971"/>
            <a:ext cx="1310761" cy="1079576"/>
          </a:xfrm>
          <a:custGeom>
            <a:avLst/>
            <a:gdLst>
              <a:gd name="connsiteX0" fmla="*/ 1228071 w 1310761"/>
              <a:gd name="connsiteY0" fmla="*/ 277326 h 1079576"/>
              <a:gd name="connsiteX1" fmla="*/ 1301202 w 1310761"/>
              <a:gd name="connsiteY1" fmla="*/ 631646 h 1079576"/>
              <a:gd name="connsiteX2" fmla="*/ 978292 w 1310761"/>
              <a:gd name="connsiteY2" fmla="*/ 585717 h 1079576"/>
              <a:gd name="connsiteX3" fmla="*/ 655381 w 1310761"/>
              <a:gd name="connsiteY3" fmla="*/ 539788 h 1079576"/>
              <a:gd name="connsiteX4" fmla="*/ 953180 w 1310761"/>
              <a:gd name="connsiteY4" fmla="*/ 403308 h 1079576"/>
              <a:gd name="connsiteX5" fmla="*/ 1228071 w 1310761"/>
              <a:gd name="connsiteY5" fmla="*/ 277326 h 1079576"/>
              <a:gd name="connsiteX0" fmla="*/ 1228071 w 1310761"/>
              <a:gd name="connsiteY0" fmla="*/ 277326 h 1079576"/>
              <a:gd name="connsiteX1" fmla="*/ 1301202 w 1310761"/>
              <a:gd name="connsiteY1" fmla="*/ 631646 h 1079576"/>
            </a:gdLst>
            <a:ahLst/>
            <a:cxnLst>
              <a:cxn ang="0">
                <a:pos x="connsiteX0" y="connsiteY0"/>
              </a:cxn>
              <a:cxn ang="0">
                <a:pos x="connsiteX1" y="connsiteY1"/>
              </a:cxn>
            </a:cxnLst>
            <a:rect l="l" t="t" r="r" b="b"/>
            <a:pathLst>
              <a:path w="1310761" h="1079576" stroke="0" extrusionOk="0">
                <a:moveTo>
                  <a:pt x="1228071" y="277326"/>
                </a:moveTo>
                <a:cubicBezTo>
                  <a:pt x="1330736" y="367934"/>
                  <a:pt x="1315303" y="497288"/>
                  <a:pt x="1301202" y="631646"/>
                </a:cubicBezTo>
                <a:cubicBezTo>
                  <a:pt x="1197357" y="620410"/>
                  <a:pt x="1108605" y="564904"/>
                  <a:pt x="978292" y="585717"/>
                </a:cubicBezTo>
                <a:cubicBezTo>
                  <a:pt x="847979" y="606530"/>
                  <a:pt x="810124" y="525051"/>
                  <a:pt x="655381" y="539788"/>
                </a:cubicBezTo>
                <a:cubicBezTo>
                  <a:pt x="758246" y="476509"/>
                  <a:pt x="821887" y="470015"/>
                  <a:pt x="953180" y="403308"/>
                </a:cubicBezTo>
                <a:cubicBezTo>
                  <a:pt x="1084473" y="336600"/>
                  <a:pt x="1187236" y="335246"/>
                  <a:pt x="1228071" y="277326"/>
                </a:cubicBezTo>
                <a:close/>
              </a:path>
              <a:path w="1310761" h="1079576" fill="none" extrusionOk="0">
                <a:moveTo>
                  <a:pt x="1228071" y="277326"/>
                </a:moveTo>
                <a:cubicBezTo>
                  <a:pt x="1324995" y="385394"/>
                  <a:pt x="1325168" y="507147"/>
                  <a:pt x="1301202" y="631646"/>
                </a:cubicBezTo>
              </a:path>
              <a:path w="1310761" h="1079576" fill="none" stroke="0" extrusionOk="0">
                <a:moveTo>
                  <a:pt x="1228071" y="277326"/>
                </a:moveTo>
                <a:cubicBezTo>
                  <a:pt x="1306704" y="391783"/>
                  <a:pt x="1331224" y="508736"/>
                  <a:pt x="1301202" y="631646"/>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gd name="adj1" fmla="val 20122690"/>
                      <a:gd name="adj2" fmla="val 48570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9B659B1A-526B-4C45-A134-4187955D6D81}"/>
              </a:ext>
            </a:extLst>
          </p:cNvPr>
          <p:cNvSpPr/>
          <p:nvPr/>
        </p:nvSpPr>
        <p:spPr>
          <a:xfrm rot="13861645">
            <a:off x="3870702" y="3946300"/>
            <a:ext cx="1310761" cy="1079576"/>
          </a:xfrm>
          <a:custGeom>
            <a:avLst/>
            <a:gdLst>
              <a:gd name="connsiteX0" fmla="*/ 1162497 w 1310761"/>
              <a:gd name="connsiteY0" fmla="*/ 197853 h 1079576"/>
              <a:gd name="connsiteX1" fmla="*/ 1223195 w 1310761"/>
              <a:gd name="connsiteY1" fmla="*/ 809342 h 1079576"/>
              <a:gd name="connsiteX2" fmla="*/ 939288 w 1310761"/>
              <a:gd name="connsiteY2" fmla="*/ 674565 h 1079576"/>
              <a:gd name="connsiteX3" fmla="*/ 655381 w 1310761"/>
              <a:gd name="connsiteY3" fmla="*/ 539788 h 1079576"/>
              <a:gd name="connsiteX4" fmla="*/ 919081 w 1310761"/>
              <a:gd name="connsiteY4" fmla="*/ 361982 h 1079576"/>
              <a:gd name="connsiteX5" fmla="*/ 1162497 w 1310761"/>
              <a:gd name="connsiteY5" fmla="*/ 197853 h 1079576"/>
              <a:gd name="connsiteX0" fmla="*/ 1162497 w 1310761"/>
              <a:gd name="connsiteY0" fmla="*/ 197853 h 1079576"/>
              <a:gd name="connsiteX1" fmla="*/ 1223195 w 1310761"/>
              <a:gd name="connsiteY1" fmla="*/ 809342 h 1079576"/>
            </a:gdLst>
            <a:ahLst/>
            <a:cxnLst>
              <a:cxn ang="0">
                <a:pos x="connsiteX0" y="connsiteY0"/>
              </a:cxn>
              <a:cxn ang="0">
                <a:pos x="connsiteX1" y="connsiteY1"/>
              </a:cxn>
            </a:cxnLst>
            <a:rect l="l" t="t" r="r" b="b"/>
            <a:pathLst>
              <a:path w="1310761" h="1079576" stroke="0" extrusionOk="0">
                <a:moveTo>
                  <a:pt x="1162497" y="197853"/>
                </a:moveTo>
                <a:cubicBezTo>
                  <a:pt x="1378984" y="346263"/>
                  <a:pt x="1327399" y="579002"/>
                  <a:pt x="1223195" y="809342"/>
                </a:cubicBezTo>
                <a:cubicBezTo>
                  <a:pt x="1120801" y="774186"/>
                  <a:pt x="1042407" y="683384"/>
                  <a:pt x="939288" y="674565"/>
                </a:cubicBezTo>
                <a:cubicBezTo>
                  <a:pt x="836169" y="665746"/>
                  <a:pt x="731648" y="574441"/>
                  <a:pt x="655381" y="539788"/>
                </a:cubicBezTo>
                <a:cubicBezTo>
                  <a:pt x="695008" y="482160"/>
                  <a:pt x="851135" y="443394"/>
                  <a:pt x="919081" y="361982"/>
                </a:cubicBezTo>
                <a:cubicBezTo>
                  <a:pt x="987027" y="280570"/>
                  <a:pt x="1124758" y="262162"/>
                  <a:pt x="1162497" y="197853"/>
                </a:cubicBezTo>
                <a:close/>
              </a:path>
              <a:path w="1310761" h="1079576" fill="none" extrusionOk="0">
                <a:moveTo>
                  <a:pt x="1162497" y="197853"/>
                </a:moveTo>
                <a:cubicBezTo>
                  <a:pt x="1353547" y="371716"/>
                  <a:pt x="1356467" y="609466"/>
                  <a:pt x="1223195" y="809342"/>
                </a:cubicBezTo>
              </a:path>
              <a:path w="1310761" h="1079576" fill="none" stroke="0" extrusionOk="0">
                <a:moveTo>
                  <a:pt x="1162497" y="197853"/>
                </a:moveTo>
                <a:cubicBezTo>
                  <a:pt x="1381159" y="424411"/>
                  <a:pt x="1405740" y="600707"/>
                  <a:pt x="1223195" y="809342"/>
                </a:cubicBezTo>
              </a:path>
            </a:pathLst>
          </a:custGeom>
          <a:ln w="12700">
            <a:solidFill>
              <a:schemeClr val="bg2">
                <a:lumMod val="25000"/>
              </a:schemeClr>
            </a:solidFill>
            <a:extLst>
              <a:ext uri="{C807C97D-BFC1-408E-A445-0C87EB9F89A2}">
                <ask:lineSketchStyleProps xmlns:ask="http://schemas.microsoft.com/office/drawing/2018/sketchyshapes" xmlns="" sd="1589242361">
                  <a:prstGeom prst="arc">
                    <a:avLst>
                      <a:gd name="adj1" fmla="val 19560559"/>
                      <a:gd name="adj2" fmla="val 1523682"/>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779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E5D6886E-A045-884E-A6BB-E1C22F39B168}"/>
              </a:ext>
            </a:extLst>
          </p:cNvPr>
          <p:cNvSpPr/>
          <p:nvPr/>
        </p:nvSpPr>
        <p:spPr>
          <a:xfrm>
            <a:off x="178904" y="894522"/>
            <a:ext cx="5295304" cy="4543109"/>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Google Shape;1936;p19">
            <a:extLst>
              <a:ext uri="{FF2B5EF4-FFF2-40B4-BE49-F238E27FC236}">
                <a16:creationId xmlns:a16="http://schemas.microsoft.com/office/drawing/2014/main" id="{518F4207-0882-0B4C-8DEF-AB6FF597B0A0}"/>
              </a:ext>
            </a:extLst>
          </p:cNvPr>
          <p:cNvSpPr/>
          <p:nvPr/>
        </p:nvSpPr>
        <p:spPr>
          <a:xfrm>
            <a:off x="3955182" y="1012143"/>
            <a:ext cx="1402010" cy="1383088"/>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3955182" y="1743397"/>
            <a:ext cx="1402010" cy="325917"/>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CONCEPT</a:t>
            </a: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16" name="Google Shape;2191;p39">
            <a:extLst>
              <a:ext uri="{FF2B5EF4-FFF2-40B4-BE49-F238E27FC236}">
                <a16:creationId xmlns:a16="http://schemas.microsoft.com/office/drawing/2014/main" id="{4D62CB89-812F-3A4C-A821-8C61AF1AF937}"/>
              </a:ext>
            </a:extLst>
          </p:cNvPr>
          <p:cNvSpPr/>
          <p:nvPr/>
        </p:nvSpPr>
        <p:spPr>
          <a:xfrm>
            <a:off x="4414714" y="1184673"/>
            <a:ext cx="465397" cy="465613"/>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891;p13">
            <a:extLst>
              <a:ext uri="{FF2B5EF4-FFF2-40B4-BE49-F238E27FC236}">
                <a16:creationId xmlns:a16="http://schemas.microsoft.com/office/drawing/2014/main" id="{035B712A-41A8-554B-854F-4BAA0AFD4613}"/>
              </a:ext>
            </a:extLst>
          </p:cNvPr>
          <p:cNvSpPr txBox="1">
            <a:spLocks noGrp="1"/>
          </p:cNvSpPr>
          <p:nvPr>
            <p:ph type="ctrTitle"/>
          </p:nvPr>
        </p:nvSpPr>
        <p:spPr>
          <a:xfrm>
            <a:off x="394513" y="1198939"/>
            <a:ext cx="3296682" cy="767055"/>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CBT you might learn to stand back from your thinking to consider situations from </a:t>
            </a:r>
            <a:r>
              <a:rPr lang="en-US"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an</a:t>
            </a: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other view point … </a:t>
            </a:r>
            <a:endParaRPr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endParaRPr>
          </a:p>
        </p:txBody>
      </p:sp>
      <p:sp>
        <p:nvSpPr>
          <p:cNvPr id="28" name="Rounded Rectangle 27">
            <a:extLst>
              <a:ext uri="{FF2B5EF4-FFF2-40B4-BE49-F238E27FC236}">
                <a16:creationId xmlns:a16="http://schemas.microsoft.com/office/drawing/2014/main" id="{E8C5D746-ACC2-CB44-95A5-43371826339F}"/>
              </a:ext>
            </a:extLst>
          </p:cNvPr>
          <p:cNvSpPr/>
          <p:nvPr/>
        </p:nvSpPr>
        <p:spPr>
          <a:xfrm>
            <a:off x="6193795" y="894522"/>
            <a:ext cx="5396948" cy="3689053"/>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Google Shape;1936;p19">
            <a:extLst>
              <a:ext uri="{FF2B5EF4-FFF2-40B4-BE49-F238E27FC236}">
                <a16:creationId xmlns:a16="http://schemas.microsoft.com/office/drawing/2014/main" id="{20352629-476A-7045-ADB4-1063657BBE57}"/>
              </a:ext>
            </a:extLst>
          </p:cNvPr>
          <p:cNvSpPr/>
          <p:nvPr/>
        </p:nvSpPr>
        <p:spPr>
          <a:xfrm>
            <a:off x="10051182" y="1012143"/>
            <a:ext cx="1402010" cy="1383088"/>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0" name="Google Shape;1891;p13">
            <a:extLst>
              <a:ext uri="{FF2B5EF4-FFF2-40B4-BE49-F238E27FC236}">
                <a16:creationId xmlns:a16="http://schemas.microsoft.com/office/drawing/2014/main" id="{0909CD3D-8C4C-984D-BE35-A0C407B9BBE9}"/>
              </a:ext>
            </a:extLst>
          </p:cNvPr>
          <p:cNvSpPr txBox="1">
            <a:spLocks/>
          </p:cNvSpPr>
          <p:nvPr/>
        </p:nvSpPr>
        <p:spPr>
          <a:xfrm>
            <a:off x="10051182" y="1743397"/>
            <a:ext cx="1402010" cy="325917"/>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31" name="Google Shape;2191;p39">
            <a:extLst>
              <a:ext uri="{FF2B5EF4-FFF2-40B4-BE49-F238E27FC236}">
                <a16:creationId xmlns:a16="http://schemas.microsoft.com/office/drawing/2014/main" id="{60084458-560C-2F47-9FB5-664601946C29}"/>
              </a:ext>
            </a:extLst>
          </p:cNvPr>
          <p:cNvSpPr/>
          <p:nvPr/>
        </p:nvSpPr>
        <p:spPr>
          <a:xfrm>
            <a:off x="10510714" y="1184673"/>
            <a:ext cx="465397" cy="465613"/>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91;p13">
            <a:extLst>
              <a:ext uri="{FF2B5EF4-FFF2-40B4-BE49-F238E27FC236}">
                <a16:creationId xmlns:a16="http://schemas.microsoft.com/office/drawing/2014/main" id="{F7BF2A64-69D3-574B-B6D9-EC547EC442C8}"/>
              </a:ext>
            </a:extLst>
          </p:cNvPr>
          <p:cNvSpPr txBox="1">
            <a:spLocks/>
          </p:cNvSpPr>
          <p:nvPr/>
        </p:nvSpPr>
        <p:spPr>
          <a:xfrm>
            <a:off x="6431510" y="1175068"/>
            <a:ext cx="3578555" cy="117550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CBT you might learn to overcome fears by gradually facing the things you are afraid of. This helps you learn that things you fear aren’t always as dangerous as you might think …</a:t>
            </a:r>
          </a:p>
        </p:txBody>
      </p:sp>
      <p:sp>
        <p:nvSpPr>
          <p:cNvPr id="33" name="Google Shape;1891;p13">
            <a:extLst>
              <a:ext uri="{FF2B5EF4-FFF2-40B4-BE49-F238E27FC236}">
                <a16:creationId xmlns:a16="http://schemas.microsoft.com/office/drawing/2014/main" id="{4F6BACDE-DC9A-8349-8058-DF7359D564DC}"/>
              </a:ext>
            </a:extLst>
          </p:cNvPr>
          <p:cNvSpPr txBox="1">
            <a:spLocks/>
          </p:cNvSpPr>
          <p:nvPr/>
        </p:nvSpPr>
        <p:spPr>
          <a:xfrm>
            <a:off x="308524" y="1876217"/>
            <a:ext cx="3796702" cy="1383088"/>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Two people stand in line at a rollercoaster. One looks really excited and the other looks scared. Some people might think the situation is making them feel a certain way, but it’s the same rollercoaster – how could they feel so different? </a:t>
            </a:r>
          </a:p>
        </p:txBody>
      </p:sp>
      <p:sp>
        <p:nvSpPr>
          <p:cNvPr id="34" name="Google Shape;1891;p13">
            <a:extLst>
              <a:ext uri="{FF2B5EF4-FFF2-40B4-BE49-F238E27FC236}">
                <a16:creationId xmlns:a16="http://schemas.microsoft.com/office/drawing/2014/main" id="{85401878-BEC3-EE42-9947-68F9DF1412BE}"/>
              </a:ext>
            </a:extLst>
          </p:cNvPr>
          <p:cNvSpPr txBox="1">
            <a:spLocks/>
          </p:cNvSpPr>
          <p:nvPr/>
        </p:nvSpPr>
        <p:spPr>
          <a:xfrm>
            <a:off x="308523" y="3028205"/>
            <a:ext cx="4885269" cy="2277176"/>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Perhaps one person is </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thinking</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about how fun the rollercoaster will be and the other is </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thinking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something bad may happen. This means their feelings are less influenced by the situation and more by what they are saying silently to themselves (thinking).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In CBT, you will practice catching what you say to yourself and change it to help you feel (more brave, less angry, less sad, more relaxed etc.). Adjusting what you tell yourself can help you feel and act differently.    </a:t>
            </a:r>
          </a:p>
        </p:txBody>
      </p:sp>
      <p:sp>
        <p:nvSpPr>
          <p:cNvPr id="35" name="Google Shape;1891;p13">
            <a:extLst>
              <a:ext uri="{FF2B5EF4-FFF2-40B4-BE49-F238E27FC236}">
                <a16:creationId xmlns:a16="http://schemas.microsoft.com/office/drawing/2014/main" id="{A9D0D637-E29B-024A-9879-FC03A8C02926}"/>
              </a:ext>
            </a:extLst>
          </p:cNvPr>
          <p:cNvSpPr txBox="1">
            <a:spLocks/>
          </p:cNvSpPr>
          <p:nvPr/>
        </p:nvSpPr>
        <p:spPr>
          <a:xfrm>
            <a:off x="6431510" y="2447926"/>
            <a:ext cx="4860484" cy="2041633"/>
          </a:xfrm>
          <a:prstGeom prst="rect">
            <a:avLst/>
          </a:prstGeom>
          <a:noFill/>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Tim is afraid to talk to classmates. This can be broken down into a number of small steps that slowly get harder. Tim can practice step one until he feels less afraid, and then he can move to the next step.  </a:t>
            </a:r>
          </a:p>
          <a:p>
            <a:pPr>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1. Say, “Hi” to a classmate in the hall</a:t>
            </a: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
            </a: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2. Ask a quick question, “Is there a math quiz on Friday?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3. Share his weekend plans with a classmate</a:t>
            </a:r>
          </a:p>
        </p:txBody>
      </p:sp>
      <p:pic>
        <p:nvPicPr>
          <p:cNvPr id="10" name="Graphic 9" descr="Rollercoaster Down outline">
            <a:extLst>
              <a:ext uri="{FF2B5EF4-FFF2-40B4-BE49-F238E27FC236}">
                <a16:creationId xmlns:a16="http://schemas.microsoft.com/office/drawing/2014/main" id="{64225C4C-47BD-8947-BFFF-2A48669CC1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4162" y="2447926"/>
            <a:ext cx="698574" cy="698574"/>
          </a:xfrm>
          <a:prstGeom prst="rect">
            <a:avLst/>
          </a:prstGeom>
        </p:spPr>
      </p:pic>
      <p:pic>
        <p:nvPicPr>
          <p:cNvPr id="12" name="Graphic 11" descr="Upstairs outline">
            <a:extLst>
              <a:ext uri="{FF2B5EF4-FFF2-40B4-BE49-F238E27FC236}">
                <a16:creationId xmlns:a16="http://schemas.microsoft.com/office/drawing/2014/main" id="{39A5E3DB-F815-BD47-9660-BF92597544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31771" y="3194272"/>
            <a:ext cx="678943" cy="678943"/>
          </a:xfrm>
          <a:prstGeom prst="rect">
            <a:avLst/>
          </a:prstGeom>
        </p:spPr>
      </p:pic>
    </p:spTree>
    <p:extLst>
      <p:ext uri="{BB962C8B-B14F-4D97-AF65-F5344CB8AC3E}">
        <p14:creationId xmlns:p14="http://schemas.microsoft.com/office/powerpoint/2010/main" val="263558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28" name="Rounded Rectangle 27">
            <a:extLst>
              <a:ext uri="{FF2B5EF4-FFF2-40B4-BE49-F238E27FC236}">
                <a16:creationId xmlns:a16="http://schemas.microsoft.com/office/drawing/2014/main" id="{E8C5D746-ACC2-CB44-95A5-43371826339F}"/>
              </a:ext>
            </a:extLst>
          </p:cNvPr>
          <p:cNvSpPr/>
          <p:nvPr/>
        </p:nvSpPr>
        <p:spPr>
          <a:xfrm>
            <a:off x="1630794" y="603400"/>
            <a:ext cx="5318646" cy="3613000"/>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Google Shape;1936;p19">
            <a:extLst>
              <a:ext uri="{FF2B5EF4-FFF2-40B4-BE49-F238E27FC236}">
                <a16:creationId xmlns:a16="http://schemas.microsoft.com/office/drawing/2014/main" id="{20352629-476A-7045-ADB4-1063657BBE57}"/>
              </a:ext>
            </a:extLst>
          </p:cNvPr>
          <p:cNvSpPr/>
          <p:nvPr/>
        </p:nvSpPr>
        <p:spPr>
          <a:xfrm>
            <a:off x="5355278" y="765324"/>
            <a:ext cx="1402010" cy="1182877"/>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0" name="Google Shape;1891;p13">
            <a:extLst>
              <a:ext uri="{FF2B5EF4-FFF2-40B4-BE49-F238E27FC236}">
                <a16:creationId xmlns:a16="http://schemas.microsoft.com/office/drawing/2014/main" id="{0909CD3D-8C4C-984D-BE35-A0C407B9BBE9}"/>
              </a:ext>
            </a:extLst>
          </p:cNvPr>
          <p:cNvSpPr txBox="1">
            <a:spLocks/>
          </p:cNvSpPr>
          <p:nvPr/>
        </p:nvSpPr>
        <p:spPr>
          <a:xfrm>
            <a:off x="5355278" y="1424883"/>
            <a:ext cx="1402010" cy="325917"/>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31" name="Google Shape;2191;p39">
            <a:extLst>
              <a:ext uri="{FF2B5EF4-FFF2-40B4-BE49-F238E27FC236}">
                <a16:creationId xmlns:a16="http://schemas.microsoft.com/office/drawing/2014/main" id="{60084458-560C-2F47-9FB5-664601946C29}"/>
              </a:ext>
            </a:extLst>
          </p:cNvPr>
          <p:cNvSpPr/>
          <p:nvPr/>
        </p:nvSpPr>
        <p:spPr>
          <a:xfrm>
            <a:off x="5902022" y="891149"/>
            <a:ext cx="465397" cy="465613"/>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91;p13">
            <a:extLst>
              <a:ext uri="{FF2B5EF4-FFF2-40B4-BE49-F238E27FC236}">
                <a16:creationId xmlns:a16="http://schemas.microsoft.com/office/drawing/2014/main" id="{F7BF2A64-69D3-574B-B6D9-EC547EC442C8}"/>
              </a:ext>
            </a:extLst>
          </p:cNvPr>
          <p:cNvSpPr txBox="1">
            <a:spLocks/>
          </p:cNvSpPr>
          <p:nvPr/>
        </p:nvSpPr>
        <p:spPr>
          <a:xfrm>
            <a:off x="1848189" y="837132"/>
            <a:ext cx="3578555" cy="117550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ERP you might learn to gradually face things you are afraid of while stopping yourself from engaging in an urge or action once your anxiety is triggered …</a:t>
            </a:r>
          </a:p>
        </p:txBody>
      </p:sp>
      <p:sp>
        <p:nvSpPr>
          <p:cNvPr id="35" name="Google Shape;1891;p13">
            <a:extLst>
              <a:ext uri="{FF2B5EF4-FFF2-40B4-BE49-F238E27FC236}">
                <a16:creationId xmlns:a16="http://schemas.microsoft.com/office/drawing/2014/main" id="{A9D0D637-E29B-024A-9879-FC03A8C02926}"/>
              </a:ext>
            </a:extLst>
          </p:cNvPr>
          <p:cNvSpPr txBox="1">
            <a:spLocks/>
          </p:cNvSpPr>
          <p:nvPr/>
        </p:nvSpPr>
        <p:spPr>
          <a:xfrm>
            <a:off x="1699405" y="2012634"/>
            <a:ext cx="5181424" cy="1979537"/>
          </a:xfrm>
          <a:prstGeom prst="rect">
            <a:avLst/>
          </a:prstGeom>
          <a:noFill/>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Sally has constant thoughts about whether the oven was turned off, even after checking once.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This causes her uncomfortable feelings of worry, so she repeatedly checks to see if the oven is off. She sometimes goes to great lengths to do so, such as travelling home from work or social events to check.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Sally might practice leaving her home briefly (exposure), and </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not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returning home to check the oven (response prevention).      </a:t>
            </a:r>
          </a:p>
        </p:txBody>
      </p:sp>
    </p:spTree>
    <p:extLst>
      <p:ext uri="{BB962C8B-B14F-4D97-AF65-F5344CB8AC3E}">
        <p14:creationId xmlns:p14="http://schemas.microsoft.com/office/powerpoint/2010/main" val="37752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E5D6886E-A045-884E-A6BB-E1C22F39B168}"/>
              </a:ext>
            </a:extLst>
          </p:cNvPr>
          <p:cNvSpPr/>
          <p:nvPr/>
        </p:nvSpPr>
        <p:spPr>
          <a:xfrm>
            <a:off x="178904" y="894522"/>
            <a:ext cx="5084783" cy="3337257"/>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Google Shape;1936;p19">
            <a:extLst>
              <a:ext uri="{FF2B5EF4-FFF2-40B4-BE49-F238E27FC236}">
                <a16:creationId xmlns:a16="http://schemas.microsoft.com/office/drawing/2014/main" id="{518F4207-0882-0B4C-8DEF-AB6FF597B0A0}"/>
              </a:ext>
            </a:extLst>
          </p:cNvPr>
          <p:cNvSpPr/>
          <p:nvPr/>
        </p:nvSpPr>
        <p:spPr>
          <a:xfrm>
            <a:off x="3768940" y="1142156"/>
            <a:ext cx="1422097" cy="1143809"/>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3768940" y="1815536"/>
            <a:ext cx="1422097" cy="26953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CONCEPT</a:t>
            </a: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16" name="Google Shape;2191;p39">
            <a:extLst>
              <a:ext uri="{FF2B5EF4-FFF2-40B4-BE49-F238E27FC236}">
                <a16:creationId xmlns:a16="http://schemas.microsoft.com/office/drawing/2014/main" id="{4D62CB89-812F-3A4C-A821-8C61AF1AF937}"/>
              </a:ext>
            </a:extLst>
          </p:cNvPr>
          <p:cNvSpPr/>
          <p:nvPr/>
        </p:nvSpPr>
        <p:spPr>
          <a:xfrm>
            <a:off x="4228473" y="1291537"/>
            <a:ext cx="472065" cy="385060"/>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891;p13">
            <a:extLst>
              <a:ext uri="{FF2B5EF4-FFF2-40B4-BE49-F238E27FC236}">
                <a16:creationId xmlns:a16="http://schemas.microsoft.com/office/drawing/2014/main" id="{035B712A-41A8-554B-854F-4BAA0AFD4613}"/>
              </a:ext>
            </a:extLst>
          </p:cNvPr>
          <p:cNvSpPr txBox="1">
            <a:spLocks noGrp="1"/>
          </p:cNvSpPr>
          <p:nvPr>
            <p:ph type="ctrTitle"/>
          </p:nvPr>
        </p:nvSpPr>
        <p:spPr>
          <a:xfrm>
            <a:off x="378949" y="1142156"/>
            <a:ext cx="3570312" cy="767055"/>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mindfulness you might learn there are </a:t>
            </a:r>
            <a:r>
              <a:rPr lang="en" sz="1400" i="1"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thoughts</a:t>
            </a: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 and </a:t>
            </a:r>
            <a:r>
              <a:rPr lang="en" sz="1400" i="1"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there is you observing them …</a:t>
            </a:r>
            <a:endParaRPr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endParaRPr>
          </a:p>
        </p:txBody>
      </p:sp>
      <p:sp>
        <p:nvSpPr>
          <p:cNvPr id="28" name="Rounded Rectangle 27">
            <a:extLst>
              <a:ext uri="{FF2B5EF4-FFF2-40B4-BE49-F238E27FC236}">
                <a16:creationId xmlns:a16="http://schemas.microsoft.com/office/drawing/2014/main" id="{E8C5D746-ACC2-CB44-95A5-43371826339F}"/>
              </a:ext>
            </a:extLst>
          </p:cNvPr>
          <p:cNvSpPr/>
          <p:nvPr/>
        </p:nvSpPr>
        <p:spPr>
          <a:xfrm>
            <a:off x="5799577" y="451104"/>
            <a:ext cx="4831848" cy="3031456"/>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Google Shape;1936;p19">
            <a:extLst>
              <a:ext uri="{FF2B5EF4-FFF2-40B4-BE49-F238E27FC236}">
                <a16:creationId xmlns:a16="http://schemas.microsoft.com/office/drawing/2014/main" id="{20352629-476A-7045-ADB4-1063657BBE57}"/>
              </a:ext>
            </a:extLst>
          </p:cNvPr>
          <p:cNvSpPr/>
          <p:nvPr/>
        </p:nvSpPr>
        <p:spPr>
          <a:xfrm>
            <a:off x="9093467" y="550230"/>
            <a:ext cx="1384606" cy="1341732"/>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0" name="Google Shape;1891;p13">
            <a:extLst>
              <a:ext uri="{FF2B5EF4-FFF2-40B4-BE49-F238E27FC236}">
                <a16:creationId xmlns:a16="http://schemas.microsoft.com/office/drawing/2014/main" id="{0909CD3D-8C4C-984D-BE35-A0C407B9BBE9}"/>
              </a:ext>
            </a:extLst>
          </p:cNvPr>
          <p:cNvSpPr txBox="1">
            <a:spLocks/>
          </p:cNvSpPr>
          <p:nvPr/>
        </p:nvSpPr>
        <p:spPr>
          <a:xfrm>
            <a:off x="9093467" y="1281485"/>
            <a:ext cx="1384606" cy="31617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31" name="Google Shape;2191;p39">
            <a:extLst>
              <a:ext uri="{FF2B5EF4-FFF2-40B4-BE49-F238E27FC236}">
                <a16:creationId xmlns:a16="http://schemas.microsoft.com/office/drawing/2014/main" id="{60084458-560C-2F47-9FB5-664601946C29}"/>
              </a:ext>
            </a:extLst>
          </p:cNvPr>
          <p:cNvSpPr/>
          <p:nvPr/>
        </p:nvSpPr>
        <p:spPr>
          <a:xfrm>
            <a:off x="9553000" y="722760"/>
            <a:ext cx="459620" cy="451691"/>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91;p13">
            <a:extLst>
              <a:ext uri="{FF2B5EF4-FFF2-40B4-BE49-F238E27FC236}">
                <a16:creationId xmlns:a16="http://schemas.microsoft.com/office/drawing/2014/main" id="{F7BF2A64-69D3-574B-B6D9-EC547EC442C8}"/>
              </a:ext>
            </a:extLst>
          </p:cNvPr>
          <p:cNvSpPr txBox="1">
            <a:spLocks/>
          </p:cNvSpPr>
          <p:nvPr/>
        </p:nvSpPr>
        <p:spPr>
          <a:xfrm>
            <a:off x="5864911" y="626378"/>
            <a:ext cx="3578555" cy="97127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mindfulness </a:t>
            </a: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you might learn to connect with the present moment by pausing and TAKING 5-4-3-2-1 …</a:t>
            </a:r>
          </a:p>
        </p:txBody>
      </p:sp>
      <p:sp>
        <p:nvSpPr>
          <p:cNvPr id="34" name="Google Shape;1891;p13">
            <a:extLst>
              <a:ext uri="{FF2B5EF4-FFF2-40B4-BE49-F238E27FC236}">
                <a16:creationId xmlns:a16="http://schemas.microsoft.com/office/drawing/2014/main" id="{85401878-BEC3-EE42-9947-68F9DF1412BE}"/>
              </a:ext>
            </a:extLst>
          </p:cNvPr>
          <p:cNvSpPr txBox="1">
            <a:spLocks/>
          </p:cNvSpPr>
          <p:nvPr/>
        </p:nvSpPr>
        <p:spPr>
          <a:xfrm>
            <a:off x="289815" y="1715150"/>
            <a:ext cx="4287953" cy="2472325"/>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Thoughts are like: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Waves rising from the ocean to touch the shore and then head back out to sea. You can watch the waves without being swept away.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Trains coming and going while you stand and watch from the platform.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Junk mail. You can’t stop it from coming, but you don’t have to read it! </a:t>
            </a:r>
          </a:p>
        </p:txBody>
      </p:sp>
      <p:sp>
        <p:nvSpPr>
          <p:cNvPr id="18" name="Google Shape;1891;p13">
            <a:extLst>
              <a:ext uri="{FF2B5EF4-FFF2-40B4-BE49-F238E27FC236}">
                <a16:creationId xmlns:a16="http://schemas.microsoft.com/office/drawing/2014/main" id="{B1CE586C-F3BA-C441-8BD0-DFE6EBBE7AF5}"/>
              </a:ext>
            </a:extLst>
          </p:cNvPr>
          <p:cNvSpPr txBox="1">
            <a:spLocks/>
          </p:cNvSpPr>
          <p:nvPr/>
        </p:nvSpPr>
        <p:spPr>
          <a:xfrm>
            <a:off x="7047990" y="1451807"/>
            <a:ext cx="2201891" cy="2008085"/>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5 things you can see.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4 things you can feel.</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3 things you can hear.</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2 things you can smell.</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1 thing you can taste. </a:t>
            </a:r>
          </a:p>
        </p:txBody>
      </p:sp>
      <p:pic>
        <p:nvPicPr>
          <p:cNvPr id="7" name="Graphic 6" descr="Eyes outline">
            <a:extLst>
              <a:ext uri="{FF2B5EF4-FFF2-40B4-BE49-F238E27FC236}">
                <a16:creationId xmlns:a16="http://schemas.microsoft.com/office/drawing/2014/main" id="{55AEB136-3D54-D147-9484-89D315870D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87564" y="1288403"/>
            <a:ext cx="663469" cy="663469"/>
          </a:xfrm>
          <a:prstGeom prst="rect">
            <a:avLst/>
          </a:prstGeom>
        </p:spPr>
      </p:pic>
      <p:pic>
        <p:nvPicPr>
          <p:cNvPr id="10" name="Graphic 9" descr="Hand outline">
            <a:extLst>
              <a:ext uri="{FF2B5EF4-FFF2-40B4-BE49-F238E27FC236}">
                <a16:creationId xmlns:a16="http://schemas.microsoft.com/office/drawing/2014/main" id="{3AA71CB3-979B-8A48-B1AB-1471B40FADE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60214" y="1736304"/>
            <a:ext cx="452351" cy="452351"/>
          </a:xfrm>
          <a:prstGeom prst="rect">
            <a:avLst/>
          </a:prstGeom>
        </p:spPr>
      </p:pic>
      <p:pic>
        <p:nvPicPr>
          <p:cNvPr id="12" name="Graphic 11" descr="Ear outline">
            <a:extLst>
              <a:ext uri="{FF2B5EF4-FFF2-40B4-BE49-F238E27FC236}">
                <a16:creationId xmlns:a16="http://schemas.microsoft.com/office/drawing/2014/main" id="{59E5C804-0827-0447-BCB7-47D245DD3C2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3374" y="2153930"/>
            <a:ext cx="553585" cy="553585"/>
          </a:xfrm>
          <a:prstGeom prst="rect">
            <a:avLst/>
          </a:prstGeom>
        </p:spPr>
      </p:pic>
      <p:pic>
        <p:nvPicPr>
          <p:cNvPr id="14" name="Graphic 13" descr="Nose outline">
            <a:extLst>
              <a:ext uri="{FF2B5EF4-FFF2-40B4-BE49-F238E27FC236}">
                <a16:creationId xmlns:a16="http://schemas.microsoft.com/office/drawing/2014/main" id="{09D0C9F2-3460-824F-BC85-F577B31E422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28487" y="2648447"/>
            <a:ext cx="470669" cy="470669"/>
          </a:xfrm>
          <a:prstGeom prst="rect">
            <a:avLst/>
          </a:prstGeom>
        </p:spPr>
      </p:pic>
      <p:pic>
        <p:nvPicPr>
          <p:cNvPr id="21" name="Graphic 20" descr="Tongue outline">
            <a:extLst>
              <a:ext uri="{FF2B5EF4-FFF2-40B4-BE49-F238E27FC236}">
                <a16:creationId xmlns:a16="http://schemas.microsoft.com/office/drawing/2014/main" id="{90CF6987-256D-4644-961C-24C4F9DB52D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411250" y="3060047"/>
            <a:ext cx="480805" cy="480805"/>
          </a:xfrm>
          <a:prstGeom prst="rect">
            <a:avLst/>
          </a:prstGeom>
        </p:spPr>
      </p:pic>
      <p:sp>
        <p:nvSpPr>
          <p:cNvPr id="36" name="Rounded Rectangle 35">
            <a:extLst>
              <a:ext uri="{FF2B5EF4-FFF2-40B4-BE49-F238E27FC236}">
                <a16:creationId xmlns:a16="http://schemas.microsoft.com/office/drawing/2014/main" id="{F06802AD-467D-9548-AA5F-9E87D965EAA9}"/>
              </a:ext>
            </a:extLst>
          </p:cNvPr>
          <p:cNvSpPr/>
          <p:nvPr/>
        </p:nvSpPr>
        <p:spPr>
          <a:xfrm>
            <a:off x="6434856" y="3727919"/>
            <a:ext cx="3795727" cy="2472325"/>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Google Shape;1936;p19">
            <a:extLst>
              <a:ext uri="{FF2B5EF4-FFF2-40B4-BE49-F238E27FC236}">
                <a16:creationId xmlns:a16="http://schemas.microsoft.com/office/drawing/2014/main" id="{F5172BDD-67A2-5B46-82F6-1D68FBFBECFF}"/>
              </a:ext>
            </a:extLst>
          </p:cNvPr>
          <p:cNvSpPr/>
          <p:nvPr/>
        </p:nvSpPr>
        <p:spPr>
          <a:xfrm>
            <a:off x="8754123" y="4705791"/>
            <a:ext cx="1384606" cy="1341732"/>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8" name="Google Shape;1891;p13">
            <a:extLst>
              <a:ext uri="{FF2B5EF4-FFF2-40B4-BE49-F238E27FC236}">
                <a16:creationId xmlns:a16="http://schemas.microsoft.com/office/drawing/2014/main" id="{D7046CFE-D4FD-0A44-8CA0-876E50251EE1}"/>
              </a:ext>
            </a:extLst>
          </p:cNvPr>
          <p:cNvSpPr txBox="1">
            <a:spLocks/>
          </p:cNvSpPr>
          <p:nvPr/>
        </p:nvSpPr>
        <p:spPr>
          <a:xfrm>
            <a:off x="8754123" y="5437046"/>
            <a:ext cx="1384606" cy="316172"/>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39" name="Google Shape;2191;p39">
            <a:extLst>
              <a:ext uri="{FF2B5EF4-FFF2-40B4-BE49-F238E27FC236}">
                <a16:creationId xmlns:a16="http://schemas.microsoft.com/office/drawing/2014/main" id="{3AA0516C-5231-D843-8F32-C4871067FF7F}"/>
              </a:ext>
            </a:extLst>
          </p:cNvPr>
          <p:cNvSpPr/>
          <p:nvPr/>
        </p:nvSpPr>
        <p:spPr>
          <a:xfrm>
            <a:off x="9213656" y="4878321"/>
            <a:ext cx="459620" cy="451691"/>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891;p13">
            <a:extLst>
              <a:ext uri="{FF2B5EF4-FFF2-40B4-BE49-F238E27FC236}">
                <a16:creationId xmlns:a16="http://schemas.microsoft.com/office/drawing/2014/main" id="{4FA96458-D64D-BA45-B010-C3E1A1CA8B5E}"/>
              </a:ext>
            </a:extLst>
          </p:cNvPr>
          <p:cNvSpPr txBox="1">
            <a:spLocks/>
          </p:cNvSpPr>
          <p:nvPr/>
        </p:nvSpPr>
        <p:spPr>
          <a:xfrm>
            <a:off x="6499454" y="3815646"/>
            <a:ext cx="3795727" cy="97127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mindfulness </a:t>
            </a: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you might learn to breath in through your nose, noticing the gentle rise of your belly, and out through your mouth.</a:t>
            </a:r>
          </a:p>
        </p:txBody>
      </p:sp>
      <p:pic>
        <p:nvPicPr>
          <p:cNvPr id="23" name="Picture 22">
            <a:extLst>
              <a:ext uri="{FF2B5EF4-FFF2-40B4-BE49-F238E27FC236}">
                <a16:creationId xmlns:a16="http://schemas.microsoft.com/office/drawing/2014/main" id="{81B3783C-C60F-714A-B94E-A2E6252A6E29}"/>
              </a:ext>
            </a:extLst>
          </p:cNvPr>
          <p:cNvPicPr>
            <a:picLocks noChangeAspect="1"/>
          </p:cNvPicPr>
          <p:nvPr/>
        </p:nvPicPr>
        <p:blipFill>
          <a:blip r:embed="rId12">
            <a:extLst>
              <a:ext uri="{BEBA8EAE-BF5A-486C-A8C5-ECC9F3942E4B}">
                <a14:imgProps xmlns:a14="http://schemas.microsoft.com/office/drawing/2010/main">
                  <a14:imgLayer r:embed="rId13">
                    <a14:imgEffect>
                      <a14:saturation sat="0"/>
                    </a14:imgEffect>
                  </a14:imgLayer>
                </a14:imgProps>
              </a:ext>
            </a:extLst>
          </a:blip>
          <a:stretch>
            <a:fillRect/>
          </a:stretch>
        </p:blipFill>
        <p:spPr>
          <a:xfrm>
            <a:off x="7104448" y="4657720"/>
            <a:ext cx="1384606" cy="1413489"/>
          </a:xfrm>
          <a:prstGeom prst="rect">
            <a:avLst/>
          </a:prstGeom>
        </p:spPr>
      </p:pic>
      <p:pic>
        <p:nvPicPr>
          <p:cNvPr id="8" name="Graphic 7" descr="Wave outline">
            <a:extLst>
              <a:ext uri="{FF2B5EF4-FFF2-40B4-BE49-F238E27FC236}">
                <a16:creationId xmlns:a16="http://schemas.microsoft.com/office/drawing/2014/main" id="{BCC5436E-6F8B-8746-BA16-07917F6D3F9C}"/>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398680" y="2500909"/>
            <a:ext cx="723119" cy="723119"/>
          </a:xfrm>
          <a:prstGeom prst="rect">
            <a:avLst/>
          </a:prstGeom>
        </p:spPr>
      </p:pic>
    </p:spTree>
    <p:extLst>
      <p:ext uri="{BB962C8B-B14F-4D97-AF65-F5344CB8AC3E}">
        <p14:creationId xmlns:p14="http://schemas.microsoft.com/office/powerpoint/2010/main" val="277406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28" name="Rounded Rectangle 27">
            <a:extLst>
              <a:ext uri="{FF2B5EF4-FFF2-40B4-BE49-F238E27FC236}">
                <a16:creationId xmlns:a16="http://schemas.microsoft.com/office/drawing/2014/main" id="{E8C5D746-ACC2-CB44-95A5-43371826339F}"/>
              </a:ext>
            </a:extLst>
          </p:cNvPr>
          <p:cNvSpPr/>
          <p:nvPr/>
        </p:nvSpPr>
        <p:spPr>
          <a:xfrm>
            <a:off x="488290" y="440635"/>
            <a:ext cx="5061195" cy="3034085"/>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Google Shape;1936;p19">
            <a:extLst>
              <a:ext uri="{FF2B5EF4-FFF2-40B4-BE49-F238E27FC236}">
                <a16:creationId xmlns:a16="http://schemas.microsoft.com/office/drawing/2014/main" id="{20352629-476A-7045-ADB4-1063657BBE57}"/>
              </a:ext>
            </a:extLst>
          </p:cNvPr>
          <p:cNvSpPr/>
          <p:nvPr/>
        </p:nvSpPr>
        <p:spPr>
          <a:xfrm>
            <a:off x="4003428" y="523560"/>
            <a:ext cx="1506576" cy="1270132"/>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0" name="Google Shape;1891;p13">
            <a:extLst>
              <a:ext uri="{FF2B5EF4-FFF2-40B4-BE49-F238E27FC236}">
                <a16:creationId xmlns:a16="http://schemas.microsoft.com/office/drawing/2014/main" id="{0909CD3D-8C4C-984D-BE35-A0C407B9BBE9}"/>
              </a:ext>
            </a:extLst>
          </p:cNvPr>
          <p:cNvSpPr txBox="1">
            <a:spLocks/>
          </p:cNvSpPr>
          <p:nvPr/>
        </p:nvSpPr>
        <p:spPr>
          <a:xfrm>
            <a:off x="3978064" y="1201090"/>
            <a:ext cx="1571421" cy="361753"/>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31" name="Google Shape;2191;p39">
            <a:extLst>
              <a:ext uri="{FF2B5EF4-FFF2-40B4-BE49-F238E27FC236}">
                <a16:creationId xmlns:a16="http://schemas.microsoft.com/office/drawing/2014/main" id="{60084458-560C-2F47-9FB5-664601946C29}"/>
              </a:ext>
            </a:extLst>
          </p:cNvPr>
          <p:cNvSpPr/>
          <p:nvPr/>
        </p:nvSpPr>
        <p:spPr>
          <a:xfrm>
            <a:off x="4571502" y="687849"/>
            <a:ext cx="349462" cy="430316"/>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91;p13">
            <a:extLst>
              <a:ext uri="{FF2B5EF4-FFF2-40B4-BE49-F238E27FC236}">
                <a16:creationId xmlns:a16="http://schemas.microsoft.com/office/drawing/2014/main" id="{F7BF2A64-69D3-574B-B6D9-EC547EC442C8}"/>
              </a:ext>
            </a:extLst>
          </p:cNvPr>
          <p:cNvSpPr txBox="1">
            <a:spLocks/>
          </p:cNvSpPr>
          <p:nvPr/>
        </p:nvSpPr>
        <p:spPr>
          <a:xfrm>
            <a:off x="637721" y="523560"/>
            <a:ext cx="3316841" cy="1111304"/>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DBT, you might learn to name and change feelings by taking the </a:t>
            </a:r>
            <a:r>
              <a:rPr lang="en-CA" sz="1400" i="1"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opposite action</a:t>
            </a: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 …</a:t>
            </a:r>
          </a:p>
        </p:txBody>
      </p:sp>
      <p:sp>
        <p:nvSpPr>
          <p:cNvPr id="18" name="Google Shape;1891;p13">
            <a:extLst>
              <a:ext uri="{FF2B5EF4-FFF2-40B4-BE49-F238E27FC236}">
                <a16:creationId xmlns:a16="http://schemas.microsoft.com/office/drawing/2014/main" id="{B1CE586C-F3BA-C441-8BD0-DFE6EBBE7AF5}"/>
              </a:ext>
            </a:extLst>
          </p:cNvPr>
          <p:cNvSpPr txBox="1">
            <a:spLocks/>
          </p:cNvSpPr>
          <p:nvPr/>
        </p:nvSpPr>
        <p:spPr>
          <a:xfrm>
            <a:off x="602076" y="1339540"/>
            <a:ext cx="4027519" cy="149205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If you feel sad and want to withdraw from people, phone a friend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If you feel tired and want to stay in bed, take a shower and walk around the block</a:t>
            </a:r>
          </a:p>
        </p:txBody>
      </p:sp>
      <p:sp>
        <p:nvSpPr>
          <p:cNvPr id="45" name="Google Shape;1891;p13">
            <a:extLst>
              <a:ext uri="{FF2B5EF4-FFF2-40B4-BE49-F238E27FC236}">
                <a16:creationId xmlns:a16="http://schemas.microsoft.com/office/drawing/2014/main" id="{A13EC332-711D-724D-AFEE-F99CA9D75B2A}"/>
              </a:ext>
            </a:extLst>
          </p:cNvPr>
          <p:cNvSpPr txBox="1">
            <a:spLocks/>
          </p:cNvSpPr>
          <p:nvPr/>
        </p:nvSpPr>
        <p:spPr>
          <a:xfrm>
            <a:off x="602076" y="2638920"/>
            <a:ext cx="4891658" cy="755320"/>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If you feel afraid of an event and want to stay away, go instead. When overwhelmed, make a list of small steps and DO the first thing on </a:t>
            </a:r>
            <a:r>
              <a:rPr lang="en-CA" sz="1400">
                <a:solidFill>
                  <a:schemeClr val="bg2">
                    <a:lumMod val="25000"/>
                  </a:schemeClr>
                </a:solidFill>
                <a:latin typeface="Chalkboard" panose="03050602040202020205" pitchFamily="66" charset="77"/>
                <a:ea typeface="Bodoni Ornaments" pitchFamily="2" charset="0"/>
                <a:cs typeface="Biome" panose="020B0604020202020204" pitchFamily="34" charset="0"/>
              </a:rPr>
              <a:t>the list   </a:t>
            </a: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p:txBody>
      </p:sp>
      <p:pic>
        <p:nvPicPr>
          <p:cNvPr id="13" name="Graphic 12" descr="Walk outline">
            <a:extLst>
              <a:ext uri="{FF2B5EF4-FFF2-40B4-BE49-F238E27FC236}">
                <a16:creationId xmlns:a16="http://schemas.microsoft.com/office/drawing/2014/main" id="{CCD52E2F-E53B-664F-A8A6-0E644526140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02368" y="1944109"/>
            <a:ext cx="715636" cy="715636"/>
          </a:xfrm>
          <a:prstGeom prst="rect">
            <a:avLst/>
          </a:prstGeom>
        </p:spPr>
      </p:pic>
      <p:sp>
        <p:nvSpPr>
          <p:cNvPr id="46" name="Rounded Rectangle 45">
            <a:extLst>
              <a:ext uri="{FF2B5EF4-FFF2-40B4-BE49-F238E27FC236}">
                <a16:creationId xmlns:a16="http://schemas.microsoft.com/office/drawing/2014/main" id="{81107A91-27DB-F94E-B302-191F096DC7D8}"/>
              </a:ext>
            </a:extLst>
          </p:cNvPr>
          <p:cNvSpPr/>
          <p:nvPr/>
        </p:nvSpPr>
        <p:spPr>
          <a:xfrm>
            <a:off x="5786078" y="402827"/>
            <a:ext cx="5211106" cy="3034085"/>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Google Shape;1936;p19">
            <a:extLst>
              <a:ext uri="{FF2B5EF4-FFF2-40B4-BE49-F238E27FC236}">
                <a16:creationId xmlns:a16="http://schemas.microsoft.com/office/drawing/2014/main" id="{9CDE63A1-51BB-6E4B-90D1-7FBA6A8F3C37}"/>
              </a:ext>
            </a:extLst>
          </p:cNvPr>
          <p:cNvSpPr/>
          <p:nvPr/>
        </p:nvSpPr>
        <p:spPr>
          <a:xfrm>
            <a:off x="9301216" y="485752"/>
            <a:ext cx="1506576" cy="1270132"/>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48" name="Google Shape;1891;p13">
            <a:extLst>
              <a:ext uri="{FF2B5EF4-FFF2-40B4-BE49-F238E27FC236}">
                <a16:creationId xmlns:a16="http://schemas.microsoft.com/office/drawing/2014/main" id="{BA703353-35C5-8742-AC61-229130742453}"/>
              </a:ext>
            </a:extLst>
          </p:cNvPr>
          <p:cNvSpPr txBox="1">
            <a:spLocks/>
          </p:cNvSpPr>
          <p:nvPr/>
        </p:nvSpPr>
        <p:spPr>
          <a:xfrm>
            <a:off x="9275852" y="1163282"/>
            <a:ext cx="1571421" cy="361753"/>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49" name="Google Shape;2191;p39">
            <a:extLst>
              <a:ext uri="{FF2B5EF4-FFF2-40B4-BE49-F238E27FC236}">
                <a16:creationId xmlns:a16="http://schemas.microsoft.com/office/drawing/2014/main" id="{46A630CF-D0B3-1A47-B2A3-F913AAD81AC6}"/>
              </a:ext>
            </a:extLst>
          </p:cNvPr>
          <p:cNvSpPr/>
          <p:nvPr/>
        </p:nvSpPr>
        <p:spPr>
          <a:xfrm>
            <a:off x="9869290" y="650041"/>
            <a:ext cx="349462" cy="430316"/>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891;p13">
            <a:extLst>
              <a:ext uri="{FF2B5EF4-FFF2-40B4-BE49-F238E27FC236}">
                <a16:creationId xmlns:a16="http://schemas.microsoft.com/office/drawing/2014/main" id="{384F9AA3-CA34-A641-8F78-66537867428E}"/>
              </a:ext>
            </a:extLst>
          </p:cNvPr>
          <p:cNvSpPr txBox="1">
            <a:spLocks/>
          </p:cNvSpPr>
          <p:nvPr/>
        </p:nvSpPr>
        <p:spPr>
          <a:xfrm>
            <a:off x="5981230" y="602974"/>
            <a:ext cx="3240714" cy="1111304"/>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DBT, you might learn to improve relationships and communicate more effectively with others …</a:t>
            </a:r>
          </a:p>
        </p:txBody>
      </p:sp>
      <p:sp>
        <p:nvSpPr>
          <p:cNvPr id="51" name="Google Shape;1891;p13">
            <a:extLst>
              <a:ext uri="{FF2B5EF4-FFF2-40B4-BE49-F238E27FC236}">
                <a16:creationId xmlns:a16="http://schemas.microsoft.com/office/drawing/2014/main" id="{78B3989E-29E0-AC4D-876C-6B7AD139F78D}"/>
              </a:ext>
            </a:extLst>
          </p:cNvPr>
          <p:cNvSpPr txBox="1">
            <a:spLocks/>
          </p:cNvSpPr>
          <p:nvPr/>
        </p:nvSpPr>
        <p:spPr>
          <a:xfrm>
            <a:off x="5839911" y="1797560"/>
            <a:ext cx="5211107" cy="149205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G</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 Be </a:t>
            </a:r>
            <a:r>
              <a:rPr lang="en-CA" sz="14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gentle</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Don’t attack, threaten, or judge others</a:t>
            </a: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
            </a: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Show </a:t>
            </a:r>
            <a:r>
              <a:rPr lang="en-CA" sz="14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interest</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and listen (don’t interrupt others to speak)</a:t>
            </a: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
            </a: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V</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 </a:t>
            </a:r>
            <a:r>
              <a:rPr lang="en-CA" sz="14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Validate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the other persons thoughts and feelings  </a:t>
            </a:r>
          </a:p>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
            </a: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E</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 Try for an </a:t>
            </a:r>
            <a:r>
              <a:rPr lang="en-CA" sz="14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easy</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attitude (smile and be light-hearted)   </a:t>
            </a:r>
          </a:p>
        </p:txBody>
      </p:sp>
      <p:sp>
        <p:nvSpPr>
          <p:cNvPr id="67" name="Rounded Rectangle 66">
            <a:extLst>
              <a:ext uri="{FF2B5EF4-FFF2-40B4-BE49-F238E27FC236}">
                <a16:creationId xmlns:a16="http://schemas.microsoft.com/office/drawing/2014/main" id="{4F60F5E9-7E2F-914E-ACC4-41371C79EEF6}"/>
              </a:ext>
            </a:extLst>
          </p:cNvPr>
          <p:cNvSpPr/>
          <p:nvPr/>
        </p:nvSpPr>
        <p:spPr>
          <a:xfrm>
            <a:off x="3271705" y="3679081"/>
            <a:ext cx="5114613" cy="3034085"/>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Google Shape;1936;p19">
            <a:extLst>
              <a:ext uri="{FF2B5EF4-FFF2-40B4-BE49-F238E27FC236}">
                <a16:creationId xmlns:a16="http://schemas.microsoft.com/office/drawing/2014/main" id="{CEE59DD3-78D5-AE48-9644-46CEDE814281}"/>
              </a:ext>
            </a:extLst>
          </p:cNvPr>
          <p:cNvSpPr/>
          <p:nvPr/>
        </p:nvSpPr>
        <p:spPr>
          <a:xfrm>
            <a:off x="6875793" y="3762006"/>
            <a:ext cx="1426959" cy="1316620"/>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69" name="Google Shape;1891;p13">
            <a:extLst>
              <a:ext uri="{FF2B5EF4-FFF2-40B4-BE49-F238E27FC236}">
                <a16:creationId xmlns:a16="http://schemas.microsoft.com/office/drawing/2014/main" id="{7E0F9781-3A1E-3B4C-A72C-7950B7295411}"/>
              </a:ext>
            </a:extLst>
          </p:cNvPr>
          <p:cNvSpPr txBox="1">
            <a:spLocks/>
          </p:cNvSpPr>
          <p:nvPr/>
        </p:nvSpPr>
        <p:spPr>
          <a:xfrm>
            <a:off x="6814897" y="4449187"/>
            <a:ext cx="1571421" cy="361753"/>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SKILL</a:t>
            </a:r>
          </a:p>
        </p:txBody>
      </p:sp>
      <p:sp>
        <p:nvSpPr>
          <p:cNvPr id="70" name="Google Shape;2191;p39">
            <a:extLst>
              <a:ext uri="{FF2B5EF4-FFF2-40B4-BE49-F238E27FC236}">
                <a16:creationId xmlns:a16="http://schemas.microsoft.com/office/drawing/2014/main" id="{07428E90-7A14-244D-B1B5-98B1211BA4AD}"/>
              </a:ext>
            </a:extLst>
          </p:cNvPr>
          <p:cNvSpPr/>
          <p:nvPr/>
        </p:nvSpPr>
        <p:spPr>
          <a:xfrm>
            <a:off x="7443867" y="3926295"/>
            <a:ext cx="349462" cy="430316"/>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91;p13">
            <a:extLst>
              <a:ext uri="{FF2B5EF4-FFF2-40B4-BE49-F238E27FC236}">
                <a16:creationId xmlns:a16="http://schemas.microsoft.com/office/drawing/2014/main" id="{817ED058-114B-814A-967A-8F52289E308D}"/>
              </a:ext>
            </a:extLst>
          </p:cNvPr>
          <p:cNvSpPr txBox="1">
            <a:spLocks/>
          </p:cNvSpPr>
          <p:nvPr/>
        </p:nvSpPr>
        <p:spPr>
          <a:xfrm>
            <a:off x="3506138" y="3793437"/>
            <a:ext cx="3316841" cy="788791"/>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ACT, you might learn to notice and tolerate unpleasant emotions … </a:t>
            </a:r>
          </a:p>
        </p:txBody>
      </p:sp>
      <p:sp>
        <p:nvSpPr>
          <p:cNvPr id="72" name="Google Shape;1891;p13">
            <a:extLst>
              <a:ext uri="{FF2B5EF4-FFF2-40B4-BE49-F238E27FC236}">
                <a16:creationId xmlns:a16="http://schemas.microsoft.com/office/drawing/2014/main" id="{896D8279-7F03-2D4C-87B5-FC94417190DA}"/>
              </a:ext>
            </a:extLst>
          </p:cNvPr>
          <p:cNvSpPr txBox="1">
            <a:spLocks/>
          </p:cNvSpPr>
          <p:nvPr/>
        </p:nvSpPr>
        <p:spPr>
          <a:xfrm>
            <a:off x="3431517" y="4392194"/>
            <a:ext cx="3659789" cy="121847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OBSEREVE: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Scan your body from head to toe and bring awareness to your feelings</a:t>
            </a:r>
          </a:p>
          <a:p>
            <a:pPr marL="342900" indent="-342900" algn="l">
              <a:spcBef>
                <a:spcPts val="0"/>
              </a:spcBef>
              <a:buAutoNum type="arabicPeriod"/>
            </a:pPr>
            <a:endPar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BREATH: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Take a few deep breaths </a:t>
            </a:r>
          </a:p>
        </p:txBody>
      </p:sp>
      <p:sp>
        <p:nvSpPr>
          <p:cNvPr id="75" name="Google Shape;1891;p13">
            <a:extLst>
              <a:ext uri="{FF2B5EF4-FFF2-40B4-BE49-F238E27FC236}">
                <a16:creationId xmlns:a16="http://schemas.microsoft.com/office/drawing/2014/main" id="{B6DE9164-0426-CF43-9275-54A89AAFFF04}"/>
              </a:ext>
            </a:extLst>
          </p:cNvPr>
          <p:cNvSpPr txBox="1">
            <a:spLocks/>
          </p:cNvSpPr>
          <p:nvPr/>
        </p:nvSpPr>
        <p:spPr>
          <a:xfrm>
            <a:off x="3431517" y="5438009"/>
            <a:ext cx="4812517" cy="1316620"/>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EXPAND: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Make room for the feelings </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ALLOW: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Allow the feelings to be there</a:t>
            </a:r>
          </a:p>
          <a:p>
            <a:pPr algn="l">
              <a:spcBef>
                <a:spcPts val="0"/>
              </a:spcBef>
            </a:pPr>
            <a:endPar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err="1">
                <a:solidFill>
                  <a:schemeClr val="accent2">
                    <a:lumMod val="50000"/>
                  </a:schemeClr>
                </a:solidFill>
                <a:latin typeface="Chalkboard" panose="03050602040202020205" pitchFamily="66" charset="77"/>
                <a:ea typeface="Bodoni Ornaments" pitchFamily="2" charset="0"/>
                <a:cs typeface="Biome" panose="020B0604020202020204" pitchFamily="34" charset="0"/>
              </a:rPr>
              <a:t>SAY:</a:t>
            </a:r>
            <a:r>
              <a:rPr lang="en-CA" sz="1400" i="1" dirty="0" err="1">
                <a:solidFill>
                  <a:schemeClr val="bg2">
                    <a:lumMod val="25000"/>
                  </a:schemeClr>
                </a:solidFill>
                <a:latin typeface="Chalkboard" panose="03050602040202020205" pitchFamily="66" charset="77"/>
                <a:ea typeface="Bodoni Ornaments" pitchFamily="2" charset="0"/>
                <a:cs typeface="Biome" panose="020B0604020202020204" pitchFamily="34" charset="0"/>
              </a:rPr>
              <a:t>“This</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feeling is unpleasant, but I can accept it”   </a:t>
            </a:r>
          </a:p>
        </p:txBody>
      </p:sp>
      <p:pic>
        <p:nvPicPr>
          <p:cNvPr id="20" name="Graphic 19" descr="Agriculture outline">
            <a:extLst>
              <a:ext uri="{FF2B5EF4-FFF2-40B4-BE49-F238E27FC236}">
                <a16:creationId xmlns:a16="http://schemas.microsoft.com/office/drawing/2014/main" id="{26F4CDE7-45D4-E346-9DA9-5A6B87E3A26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75343" y="5378788"/>
            <a:ext cx="672382" cy="672382"/>
          </a:xfrm>
          <a:prstGeom prst="rect">
            <a:avLst/>
          </a:prstGeom>
        </p:spPr>
      </p:pic>
      <p:pic>
        <p:nvPicPr>
          <p:cNvPr id="24" name="Graphic 23" descr="Stacked Rocks outline">
            <a:extLst>
              <a:ext uri="{FF2B5EF4-FFF2-40B4-BE49-F238E27FC236}">
                <a16:creationId xmlns:a16="http://schemas.microsoft.com/office/drawing/2014/main" id="{7AABAFD9-4F14-9148-8D72-48B2E920B3E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07269" y="5483096"/>
            <a:ext cx="568074" cy="568074"/>
          </a:xfrm>
          <a:prstGeom prst="rect">
            <a:avLst/>
          </a:prstGeom>
        </p:spPr>
      </p:pic>
    </p:spTree>
    <p:extLst>
      <p:ext uri="{BB962C8B-B14F-4D97-AF65-F5344CB8AC3E}">
        <p14:creationId xmlns:p14="http://schemas.microsoft.com/office/powerpoint/2010/main" val="295628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Rounded Rectangle 27">
            <a:extLst>
              <a:ext uri="{FF2B5EF4-FFF2-40B4-BE49-F238E27FC236}">
                <a16:creationId xmlns:a16="http://schemas.microsoft.com/office/drawing/2014/main" id="{E8C5D746-ACC2-CB44-95A5-43371826339F}"/>
              </a:ext>
            </a:extLst>
          </p:cNvPr>
          <p:cNvSpPr/>
          <p:nvPr/>
        </p:nvSpPr>
        <p:spPr>
          <a:xfrm>
            <a:off x="1630794" y="603400"/>
            <a:ext cx="5181424" cy="2637640"/>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Google Shape;1936;p19">
            <a:extLst>
              <a:ext uri="{FF2B5EF4-FFF2-40B4-BE49-F238E27FC236}">
                <a16:creationId xmlns:a16="http://schemas.microsoft.com/office/drawing/2014/main" id="{20352629-476A-7045-ADB4-1063657BBE57}"/>
              </a:ext>
            </a:extLst>
          </p:cNvPr>
          <p:cNvSpPr/>
          <p:nvPr/>
        </p:nvSpPr>
        <p:spPr>
          <a:xfrm>
            <a:off x="5355278" y="765324"/>
            <a:ext cx="1402010" cy="1383088"/>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30" name="Google Shape;1891;p13">
            <a:extLst>
              <a:ext uri="{FF2B5EF4-FFF2-40B4-BE49-F238E27FC236}">
                <a16:creationId xmlns:a16="http://schemas.microsoft.com/office/drawing/2014/main" id="{0909CD3D-8C4C-984D-BE35-A0C407B9BBE9}"/>
              </a:ext>
            </a:extLst>
          </p:cNvPr>
          <p:cNvSpPr txBox="1">
            <a:spLocks/>
          </p:cNvSpPr>
          <p:nvPr/>
        </p:nvSpPr>
        <p:spPr>
          <a:xfrm>
            <a:off x="5355278" y="1496578"/>
            <a:ext cx="1402010" cy="325917"/>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CONCEPT</a:t>
            </a:r>
          </a:p>
        </p:txBody>
      </p:sp>
      <p:sp>
        <p:nvSpPr>
          <p:cNvPr id="31" name="Google Shape;2191;p39">
            <a:extLst>
              <a:ext uri="{FF2B5EF4-FFF2-40B4-BE49-F238E27FC236}">
                <a16:creationId xmlns:a16="http://schemas.microsoft.com/office/drawing/2014/main" id="{60084458-560C-2F47-9FB5-664601946C29}"/>
              </a:ext>
            </a:extLst>
          </p:cNvPr>
          <p:cNvSpPr/>
          <p:nvPr/>
        </p:nvSpPr>
        <p:spPr>
          <a:xfrm>
            <a:off x="5814810" y="937854"/>
            <a:ext cx="465397" cy="465613"/>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891;p13">
            <a:extLst>
              <a:ext uri="{FF2B5EF4-FFF2-40B4-BE49-F238E27FC236}">
                <a16:creationId xmlns:a16="http://schemas.microsoft.com/office/drawing/2014/main" id="{F7BF2A64-69D3-574B-B6D9-EC547EC442C8}"/>
              </a:ext>
            </a:extLst>
          </p:cNvPr>
          <p:cNvSpPr txBox="1">
            <a:spLocks/>
          </p:cNvSpPr>
          <p:nvPr/>
        </p:nvSpPr>
        <p:spPr>
          <a:xfrm>
            <a:off x="1750373" y="765324"/>
            <a:ext cx="3578555" cy="602766"/>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IPT you might explore an exchange between yourself and a significant </a:t>
            </a:r>
          </a:p>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other …    </a:t>
            </a:r>
          </a:p>
        </p:txBody>
      </p:sp>
      <p:sp>
        <p:nvSpPr>
          <p:cNvPr id="35" name="Google Shape;1891;p13">
            <a:extLst>
              <a:ext uri="{FF2B5EF4-FFF2-40B4-BE49-F238E27FC236}">
                <a16:creationId xmlns:a16="http://schemas.microsoft.com/office/drawing/2014/main" id="{A9D0D637-E29B-024A-9879-FC03A8C02926}"/>
              </a:ext>
            </a:extLst>
          </p:cNvPr>
          <p:cNvSpPr txBox="1">
            <a:spLocks/>
          </p:cNvSpPr>
          <p:nvPr/>
        </p:nvSpPr>
        <p:spPr>
          <a:xfrm>
            <a:off x="1750373" y="1364149"/>
            <a:ext cx="3713415" cy="1382743"/>
          </a:xfrm>
          <a:prstGeom prst="rect">
            <a:avLst/>
          </a:prstGeom>
          <a:noFill/>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You might explain the setting, words, tone, and non-verbal cues as well as the emotions you experienced like a “movie script.” You might explore what you </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meant</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to communicate and what may have </a:t>
            </a:r>
            <a:r>
              <a:rPr lang="en-CA" sz="1400" i="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actually </a:t>
            </a: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been communicated. </a:t>
            </a:r>
          </a:p>
        </p:txBody>
      </p:sp>
      <p:sp>
        <p:nvSpPr>
          <p:cNvPr id="10" name="Google Shape;1891;p13">
            <a:extLst>
              <a:ext uri="{FF2B5EF4-FFF2-40B4-BE49-F238E27FC236}">
                <a16:creationId xmlns:a16="http://schemas.microsoft.com/office/drawing/2014/main" id="{A9D0D637-E29B-024A-9879-FC03A8C02926}"/>
              </a:ext>
            </a:extLst>
          </p:cNvPr>
          <p:cNvSpPr txBox="1">
            <a:spLocks/>
          </p:cNvSpPr>
          <p:nvPr/>
        </p:nvSpPr>
        <p:spPr>
          <a:xfrm>
            <a:off x="1779908" y="2535560"/>
            <a:ext cx="4776638" cy="802064"/>
          </a:xfrm>
          <a:prstGeom prst="rect">
            <a:avLst/>
          </a:prstGeom>
          <a:noFill/>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Next, you might role play (practice) with your therapist a different or new way of communicating in the future.      </a:t>
            </a:r>
          </a:p>
        </p:txBody>
      </p:sp>
      <p:sp>
        <p:nvSpPr>
          <p:cNvPr id="11" name="Rounded Rectangle 10">
            <a:extLst>
              <a:ext uri="{FF2B5EF4-FFF2-40B4-BE49-F238E27FC236}">
                <a16:creationId xmlns:a16="http://schemas.microsoft.com/office/drawing/2014/main" id="{E8C5D746-ACC2-CB44-95A5-43371826339F}"/>
              </a:ext>
            </a:extLst>
          </p:cNvPr>
          <p:cNvSpPr/>
          <p:nvPr/>
        </p:nvSpPr>
        <p:spPr>
          <a:xfrm>
            <a:off x="5814810" y="3753752"/>
            <a:ext cx="4776638" cy="2338924"/>
          </a:xfrm>
          <a:prstGeom prst="roundRect">
            <a:avLst/>
          </a:prstGeom>
          <a:no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Google Shape;1936;p19">
            <a:extLst>
              <a:ext uri="{FF2B5EF4-FFF2-40B4-BE49-F238E27FC236}">
                <a16:creationId xmlns:a16="http://schemas.microsoft.com/office/drawing/2014/main" id="{20352629-476A-7045-ADB4-1063657BBE57}"/>
              </a:ext>
            </a:extLst>
          </p:cNvPr>
          <p:cNvSpPr/>
          <p:nvPr/>
        </p:nvSpPr>
        <p:spPr>
          <a:xfrm>
            <a:off x="9078556" y="3801561"/>
            <a:ext cx="1402010" cy="1383088"/>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chemeClr val="bg2">
                <a:lumMod val="25000"/>
              </a:schemeClr>
            </a:solidFill>
            <a:prstDash val="solid"/>
            <a:round/>
            <a:headEnd type="none" w="med" len="med"/>
            <a:tailEnd type="none" w="med" len="med"/>
          </a:ln>
        </p:spPr>
      </p:sp>
      <p:sp>
        <p:nvSpPr>
          <p:cNvPr id="13" name="Google Shape;1891;p13">
            <a:extLst>
              <a:ext uri="{FF2B5EF4-FFF2-40B4-BE49-F238E27FC236}">
                <a16:creationId xmlns:a16="http://schemas.microsoft.com/office/drawing/2014/main" id="{0909CD3D-8C4C-984D-BE35-A0C407B9BBE9}"/>
              </a:ext>
            </a:extLst>
          </p:cNvPr>
          <p:cNvSpPr txBox="1">
            <a:spLocks/>
          </p:cNvSpPr>
          <p:nvPr/>
        </p:nvSpPr>
        <p:spPr>
          <a:xfrm>
            <a:off x="9078556" y="4532815"/>
            <a:ext cx="1402010" cy="325917"/>
          </a:xfrm>
          <a:prstGeom prst="rect">
            <a:avLst/>
          </a:prstGeom>
          <a:ln>
            <a:noFill/>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ILLUSTRATIVE </a:t>
            </a:r>
          </a:p>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CONCEPT</a:t>
            </a:r>
          </a:p>
        </p:txBody>
      </p:sp>
      <p:sp>
        <p:nvSpPr>
          <p:cNvPr id="14" name="Google Shape;2191;p39">
            <a:extLst>
              <a:ext uri="{FF2B5EF4-FFF2-40B4-BE49-F238E27FC236}">
                <a16:creationId xmlns:a16="http://schemas.microsoft.com/office/drawing/2014/main" id="{60084458-560C-2F47-9FB5-664601946C29}"/>
              </a:ext>
            </a:extLst>
          </p:cNvPr>
          <p:cNvSpPr/>
          <p:nvPr/>
        </p:nvSpPr>
        <p:spPr>
          <a:xfrm>
            <a:off x="9538088" y="3974091"/>
            <a:ext cx="465397" cy="465613"/>
          </a:xfrm>
          <a:custGeom>
            <a:avLst/>
            <a:gdLst/>
            <a:ahLst/>
            <a:cxnLst/>
            <a:rect l="l" t="t" r="r" b="b"/>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noFill/>
          <a:ln>
            <a:solidFill>
              <a:schemeClr val="bg2">
                <a:lumMod val="2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891;p13">
            <a:extLst>
              <a:ext uri="{FF2B5EF4-FFF2-40B4-BE49-F238E27FC236}">
                <a16:creationId xmlns:a16="http://schemas.microsoft.com/office/drawing/2014/main" id="{F7BF2A64-69D3-574B-B6D9-EC547EC442C8}"/>
              </a:ext>
            </a:extLst>
          </p:cNvPr>
          <p:cNvSpPr txBox="1">
            <a:spLocks/>
          </p:cNvSpPr>
          <p:nvPr/>
        </p:nvSpPr>
        <p:spPr>
          <a:xfrm>
            <a:off x="5915954" y="3824675"/>
            <a:ext cx="3276023" cy="1485166"/>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accent2">
                    <a:lumMod val="50000"/>
                  </a:schemeClr>
                </a:solidFill>
                <a:latin typeface="Chalkboard" panose="03050602040202020205" pitchFamily="66" charset="77"/>
                <a:ea typeface="Bodoni Ornaments" pitchFamily="2" charset="0"/>
                <a:cs typeface="Biome" panose="020B0604020202020204" pitchFamily="34" charset="0"/>
              </a:rPr>
              <a:t>In TF-CBT, you might share your adverse experience with your therapist through talking, writing, or art, after you’ve established a safe and comfortable relationship, and practiced other coping skills …    </a:t>
            </a:r>
          </a:p>
        </p:txBody>
      </p:sp>
      <p:pic>
        <p:nvPicPr>
          <p:cNvPr id="3" name="Graphic 2" descr="Chat outline">
            <a:extLst>
              <a:ext uri="{FF2B5EF4-FFF2-40B4-BE49-F238E27FC236}">
                <a16:creationId xmlns:a16="http://schemas.microsoft.com/office/drawing/2014/main" id="{6076BD19-9B95-2D41-94C0-4E7D7AC5A9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52347" y="2180506"/>
            <a:ext cx="605862" cy="605862"/>
          </a:xfrm>
          <a:prstGeom prst="rect">
            <a:avLst/>
          </a:prstGeom>
        </p:spPr>
      </p:pic>
      <p:pic>
        <p:nvPicPr>
          <p:cNvPr id="6" name="Graphic 5" descr="Palette outline">
            <a:extLst>
              <a:ext uri="{FF2B5EF4-FFF2-40B4-BE49-F238E27FC236}">
                <a16:creationId xmlns:a16="http://schemas.microsoft.com/office/drawing/2014/main" id="{704B1EE7-84FC-C442-B670-D637DFAE659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48217" y="5106760"/>
            <a:ext cx="633623" cy="633623"/>
          </a:xfrm>
          <a:prstGeom prst="rect">
            <a:avLst/>
          </a:prstGeom>
        </p:spPr>
      </p:pic>
      <p:pic>
        <p:nvPicPr>
          <p:cNvPr id="8" name="Graphic 7" descr="Paint brush outline">
            <a:extLst>
              <a:ext uri="{FF2B5EF4-FFF2-40B4-BE49-F238E27FC236}">
                <a16:creationId xmlns:a16="http://schemas.microsoft.com/office/drawing/2014/main" id="{0BD117D1-57CD-994D-983D-478FF094F44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645630" y="5584437"/>
            <a:ext cx="457200" cy="457200"/>
          </a:xfrm>
          <a:prstGeom prst="rect">
            <a:avLst/>
          </a:prstGeom>
        </p:spPr>
      </p:pic>
      <p:pic>
        <p:nvPicPr>
          <p:cNvPr id="17" name="Graphic 16" descr="Scribble outline">
            <a:extLst>
              <a:ext uri="{FF2B5EF4-FFF2-40B4-BE49-F238E27FC236}">
                <a16:creationId xmlns:a16="http://schemas.microsoft.com/office/drawing/2014/main" id="{86B4841E-1889-4546-A263-007D457F120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15185" y="5225823"/>
            <a:ext cx="416718" cy="416718"/>
          </a:xfrm>
          <a:prstGeom prst="rect">
            <a:avLst/>
          </a:prstGeom>
        </p:spPr>
      </p:pic>
      <p:pic>
        <p:nvPicPr>
          <p:cNvPr id="23" name="Graphic 22" descr="Social distancing outline">
            <a:extLst>
              <a:ext uri="{FF2B5EF4-FFF2-40B4-BE49-F238E27FC236}">
                <a16:creationId xmlns:a16="http://schemas.microsoft.com/office/drawing/2014/main" id="{293C13D0-42F7-4441-B934-4E56F7A5E4D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012185" y="5261166"/>
            <a:ext cx="695228" cy="695228"/>
          </a:xfrm>
          <a:prstGeom prst="rect">
            <a:avLst/>
          </a:prstGeom>
        </p:spPr>
      </p:pic>
      <p:pic>
        <p:nvPicPr>
          <p:cNvPr id="25" name="Graphic 24" descr="Teacher outline">
            <a:extLst>
              <a:ext uri="{FF2B5EF4-FFF2-40B4-BE49-F238E27FC236}">
                <a16:creationId xmlns:a16="http://schemas.microsoft.com/office/drawing/2014/main" id="{52F53496-4231-004E-8D75-FD561C6F596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627078" y="5155199"/>
            <a:ext cx="647807" cy="647807"/>
          </a:xfrm>
          <a:prstGeom prst="rect">
            <a:avLst/>
          </a:prstGeom>
        </p:spPr>
      </p:pic>
      <p:pic>
        <p:nvPicPr>
          <p:cNvPr id="34" name="Graphic 33" descr="Open book outline">
            <a:extLst>
              <a:ext uri="{FF2B5EF4-FFF2-40B4-BE49-F238E27FC236}">
                <a16:creationId xmlns:a16="http://schemas.microsoft.com/office/drawing/2014/main" id="{A784B2AF-81C7-7943-A5A7-91D8909D846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988670" y="5255883"/>
            <a:ext cx="633623" cy="633623"/>
          </a:xfrm>
          <a:prstGeom prst="rect">
            <a:avLst/>
          </a:prstGeom>
        </p:spPr>
      </p:pic>
      <p:pic>
        <p:nvPicPr>
          <p:cNvPr id="37" name="Graphic 36" descr="Pencil outline">
            <a:extLst>
              <a:ext uri="{FF2B5EF4-FFF2-40B4-BE49-F238E27FC236}">
                <a16:creationId xmlns:a16="http://schemas.microsoft.com/office/drawing/2014/main" id="{B930C4B7-5852-8949-AED7-DCA76787516B}"/>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1483371">
            <a:off x="7431328" y="5640088"/>
            <a:ext cx="462673" cy="498835"/>
          </a:xfrm>
          <a:prstGeom prst="rect">
            <a:avLst/>
          </a:prstGeom>
        </p:spPr>
      </p:pic>
      <p:cxnSp>
        <p:nvCxnSpPr>
          <p:cNvPr id="39" name="Straight Connector 38">
            <a:extLst>
              <a:ext uri="{FF2B5EF4-FFF2-40B4-BE49-F238E27FC236}">
                <a16:creationId xmlns:a16="http://schemas.microsoft.com/office/drawing/2014/main" id="{8B38AFC5-CEA8-344E-AEC5-DE6A9235FFEC}"/>
              </a:ext>
            </a:extLst>
          </p:cNvPr>
          <p:cNvCxnSpPr>
            <a:cxnSpLocks/>
          </p:cNvCxnSpPr>
          <p:nvPr/>
        </p:nvCxnSpPr>
        <p:spPr>
          <a:xfrm>
            <a:off x="6812218" y="5265863"/>
            <a:ext cx="0" cy="651834"/>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1FB36276-F909-7D4F-B660-722A1407742F}"/>
              </a:ext>
            </a:extLst>
          </p:cNvPr>
          <p:cNvCxnSpPr>
            <a:cxnSpLocks/>
          </p:cNvCxnSpPr>
          <p:nvPr/>
        </p:nvCxnSpPr>
        <p:spPr>
          <a:xfrm>
            <a:off x="8372429" y="5265863"/>
            <a:ext cx="0" cy="65183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669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E5D6886E-A045-884E-A6BB-E1C22F39B168}"/>
              </a:ext>
            </a:extLst>
          </p:cNvPr>
          <p:cNvSpPr/>
          <p:nvPr/>
        </p:nvSpPr>
        <p:spPr>
          <a:xfrm>
            <a:off x="1064872" y="976260"/>
            <a:ext cx="8411785" cy="4919573"/>
          </a:xfrm>
          <a:prstGeom prst="roundRect">
            <a:avLst/>
          </a:prstGeom>
          <a:solidFill>
            <a:srgbClr val="C49594"/>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4" name="Google Shape;1936;p19">
            <a:extLst>
              <a:ext uri="{FF2B5EF4-FFF2-40B4-BE49-F238E27FC236}">
                <a16:creationId xmlns:a16="http://schemas.microsoft.com/office/drawing/2014/main" id="{518F4207-0882-0B4C-8DEF-AB6FF597B0A0}"/>
              </a:ext>
            </a:extLst>
          </p:cNvPr>
          <p:cNvSpPr/>
          <p:nvPr/>
        </p:nvSpPr>
        <p:spPr>
          <a:xfrm>
            <a:off x="7962828" y="1142692"/>
            <a:ext cx="1290926" cy="1175020"/>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8141967" y="1801892"/>
            <a:ext cx="1184812"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GET HELP</a:t>
            </a:r>
          </a:p>
        </p:txBody>
      </p:sp>
      <p:sp>
        <p:nvSpPr>
          <p:cNvPr id="7" name="Google Shape;1891;p13">
            <a:extLst>
              <a:ext uri="{FF2B5EF4-FFF2-40B4-BE49-F238E27FC236}">
                <a16:creationId xmlns:a16="http://schemas.microsoft.com/office/drawing/2014/main" id="{2502ED84-83B8-2542-986A-F5B517E32DFB}"/>
              </a:ext>
            </a:extLst>
          </p:cNvPr>
          <p:cNvSpPr txBox="1">
            <a:spLocks/>
          </p:cNvSpPr>
          <p:nvPr/>
        </p:nvSpPr>
        <p:spPr>
          <a:xfrm>
            <a:off x="1577177" y="1211338"/>
            <a:ext cx="4803364" cy="590554"/>
          </a:xfrm>
          <a:prstGeom prst="rect">
            <a:avLst/>
          </a:prstGeom>
          <a:ln w="28575">
            <a:solidFill>
              <a:schemeClr val="bg1"/>
            </a:solidFill>
            <a:prstDash val="dash"/>
          </a:ln>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If this is an emergency, </a:t>
            </a:r>
            <a:r>
              <a:rPr lang="en-CA" sz="15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CALL 9-1-1 immediately</a:t>
            </a:r>
            <a:r>
              <a:rPr lang="en-CA" sz="15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a:t>
            </a:r>
          </a:p>
          <a:p>
            <a:pPr>
              <a:spcBef>
                <a:spcPts val="0"/>
              </a:spcBef>
            </a:pPr>
            <a:r>
              <a:rPr lang="en-CA" sz="14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Or go to a local emergency department.   </a:t>
            </a:r>
          </a:p>
        </p:txBody>
      </p:sp>
      <p:sp>
        <p:nvSpPr>
          <p:cNvPr id="16" name="Google Shape;1891;p13">
            <a:extLst>
              <a:ext uri="{FF2B5EF4-FFF2-40B4-BE49-F238E27FC236}">
                <a16:creationId xmlns:a16="http://schemas.microsoft.com/office/drawing/2014/main" id="{2502ED84-83B8-2542-986A-F5B517E32DFB}"/>
              </a:ext>
            </a:extLst>
          </p:cNvPr>
          <p:cNvSpPr txBox="1">
            <a:spLocks/>
          </p:cNvSpPr>
          <p:nvPr/>
        </p:nvSpPr>
        <p:spPr>
          <a:xfrm>
            <a:off x="1097619" y="1893957"/>
            <a:ext cx="6944578" cy="93022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0"/>
              </a:spcBef>
              <a:buFont typeface="Wingdings" charset="2"/>
              <a:buChar char="§"/>
            </a:pPr>
            <a:r>
              <a:rPr lang="en-CA" sz="15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Book an appointment with your family doctor or nurse practitioner</a:t>
            </a:r>
            <a:r>
              <a:rPr lang="en-CA" sz="15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a:t>
            </a:r>
            <a:endParaRPr lang="en-CA" sz="15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They can evaluate your situation, talk to you about treatment options, and   </a:t>
            </a: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refer you to a community mental health service provider.    </a:t>
            </a:r>
          </a:p>
        </p:txBody>
      </p:sp>
      <p:sp>
        <p:nvSpPr>
          <p:cNvPr id="17" name="Google Shape;1891;p13">
            <a:extLst>
              <a:ext uri="{FF2B5EF4-FFF2-40B4-BE49-F238E27FC236}">
                <a16:creationId xmlns:a16="http://schemas.microsoft.com/office/drawing/2014/main" id="{2502ED84-83B8-2542-986A-F5B517E32DFB}"/>
              </a:ext>
            </a:extLst>
          </p:cNvPr>
          <p:cNvSpPr txBox="1">
            <a:spLocks/>
          </p:cNvSpPr>
          <p:nvPr/>
        </p:nvSpPr>
        <p:spPr>
          <a:xfrm>
            <a:off x="1128976" y="2859866"/>
            <a:ext cx="8015593" cy="93022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0"/>
              </a:spcBef>
              <a:buFont typeface="Wingdings" charset="2"/>
              <a:buChar char="§"/>
            </a:pPr>
            <a:r>
              <a:rPr lang="en-CA" sz="15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Call or web search for a provincial mental health access line. </a:t>
            </a:r>
            <a:endParaRPr lang="en-CA" sz="1500" dirty="0">
              <a:solidFill>
                <a:schemeClr val="bg2">
                  <a:lumMod val="25000"/>
                </a:schemeClr>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Provincial health authorities usually offer a non-urgent mental health referral service. </a:t>
            </a: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Mental health access lines can discuss your needs and direct your referral as needed.  </a:t>
            </a:r>
          </a:p>
        </p:txBody>
      </p:sp>
      <p:sp>
        <p:nvSpPr>
          <p:cNvPr id="18" name="Google Shape;1891;p13">
            <a:extLst>
              <a:ext uri="{FF2B5EF4-FFF2-40B4-BE49-F238E27FC236}">
                <a16:creationId xmlns:a16="http://schemas.microsoft.com/office/drawing/2014/main" id="{2502ED84-83B8-2542-986A-F5B517E32DFB}"/>
              </a:ext>
            </a:extLst>
          </p:cNvPr>
          <p:cNvSpPr txBox="1">
            <a:spLocks/>
          </p:cNvSpPr>
          <p:nvPr/>
        </p:nvSpPr>
        <p:spPr>
          <a:xfrm>
            <a:off x="1128976" y="3795473"/>
            <a:ext cx="8435448" cy="93022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0"/>
              </a:spcBef>
              <a:buFont typeface="Wingdings" charset="2"/>
              <a:buChar char="§"/>
            </a:pPr>
            <a:r>
              <a:rPr lang="en-CA" sz="15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Talk to your school or education team (if appropriate). </a:t>
            </a:r>
          </a:p>
          <a:p>
            <a:pPr algn="l">
              <a:spcBef>
                <a:spcPts val="0"/>
              </a:spcBef>
            </a:pPr>
            <a:r>
              <a:rPr lang="en-CA" sz="1500" dirty="0">
                <a:solidFill>
                  <a:schemeClr val="bg2">
                    <a:lumMod val="25000"/>
                  </a:schemeClr>
                </a:solidFill>
                <a:latin typeface="Chalkboard" panose="03050602040202020205" pitchFamily="66" charset="77"/>
                <a:ea typeface="Bodoni Ornaments" pitchFamily="2" charset="0"/>
                <a:cs typeface="Biome" panose="020B0604020202020204" pitchFamily="34" charset="0"/>
              </a:rPr>
              <a:t>     </a:t>
            </a:r>
            <a:r>
              <a:rPr lang="en-CA" sz="1400" dirty="0">
                <a:solidFill>
                  <a:schemeClr val="bg1"/>
                </a:solidFill>
                <a:latin typeface="Chalkboard" panose="03050602040202020205" pitchFamily="66" charset="77"/>
                <a:ea typeface="Bodoni Ornaments" pitchFamily="2" charset="0"/>
                <a:cs typeface="Biome" panose="020B0604020202020204" pitchFamily="34" charset="0"/>
              </a:rPr>
              <a:t>Provincial school authorities/boards/districts and post-secondary institutions often have on-site </a:t>
            </a: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mental health services or they may be knowledgeable about other local mental health services.</a:t>
            </a:r>
          </a:p>
        </p:txBody>
      </p:sp>
      <p:sp>
        <p:nvSpPr>
          <p:cNvPr id="19" name="Google Shape;1891;p13">
            <a:extLst>
              <a:ext uri="{FF2B5EF4-FFF2-40B4-BE49-F238E27FC236}">
                <a16:creationId xmlns:a16="http://schemas.microsoft.com/office/drawing/2014/main" id="{2502ED84-83B8-2542-986A-F5B517E32DFB}"/>
              </a:ext>
            </a:extLst>
          </p:cNvPr>
          <p:cNvSpPr txBox="1">
            <a:spLocks/>
          </p:cNvSpPr>
          <p:nvPr/>
        </p:nvSpPr>
        <p:spPr>
          <a:xfrm>
            <a:off x="1098046" y="4716565"/>
            <a:ext cx="8411785" cy="1066983"/>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0"/>
              </a:spcBef>
              <a:buFont typeface="Wingdings" charset="2"/>
              <a:buChar char="§"/>
            </a:pPr>
            <a:r>
              <a:rPr lang="en-CA" sz="1500" b="1" dirty="0">
                <a:solidFill>
                  <a:schemeClr val="bg2">
                    <a:lumMod val="25000"/>
                  </a:schemeClr>
                </a:solidFill>
                <a:latin typeface="Chalkboard" panose="03050602040202020205" pitchFamily="66" charset="77"/>
                <a:ea typeface="Bodoni Ornaments" pitchFamily="2" charset="0"/>
                <a:cs typeface="Biome" panose="020B0604020202020204" pitchFamily="34" charset="0"/>
              </a:rPr>
              <a:t>Talk to your employment insurance provider or professional associations. </a:t>
            </a:r>
          </a:p>
          <a:p>
            <a:pPr algn="l">
              <a:spcBef>
                <a:spcPts val="0"/>
              </a:spcBef>
            </a:pPr>
            <a:r>
              <a:rPr lang="en-CA" sz="1500" b="1" dirty="0">
                <a:solidFill>
                  <a:schemeClr val="bg1"/>
                </a:solidFill>
                <a:latin typeface="Chalkboard" panose="03050602040202020205" pitchFamily="66" charset="77"/>
                <a:ea typeface="Bodoni Ornaments" pitchFamily="2" charset="0"/>
                <a:cs typeface="Biome" panose="020B0604020202020204" pitchFamily="34" charset="0"/>
              </a:rPr>
              <a:t>    </a:t>
            </a:r>
            <a:r>
              <a:rPr lang="en-CA" sz="1400" dirty="0">
                <a:solidFill>
                  <a:schemeClr val="bg1"/>
                </a:solidFill>
                <a:latin typeface="Chalkboard" panose="03050602040202020205" pitchFamily="66" charset="77"/>
                <a:ea typeface="Bodoni Ornaments" pitchFamily="2" charset="0"/>
                <a:cs typeface="Biome" panose="020B0604020202020204" pitchFamily="34" charset="0"/>
              </a:rPr>
              <a:t>Employment insurance programs and local professional associations (e.g., provincial psychology or </a:t>
            </a: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social work association) may offer lists of private practitioners offering mental health care in </a:t>
            </a:r>
          </a:p>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     your area.</a:t>
            </a:r>
          </a:p>
        </p:txBody>
      </p:sp>
      <p:pic>
        <p:nvPicPr>
          <p:cNvPr id="5" name="Graphic 4" descr="Receiver outline">
            <a:extLst>
              <a:ext uri="{FF2B5EF4-FFF2-40B4-BE49-F238E27FC236}">
                <a16:creationId xmlns:a16="http://schemas.microsoft.com/office/drawing/2014/main" id="{D1A8F0F8-F0E2-EF41-BB62-A57D47782B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41967" y="1425601"/>
            <a:ext cx="404838" cy="404838"/>
          </a:xfrm>
          <a:prstGeom prst="rect">
            <a:avLst/>
          </a:prstGeom>
        </p:spPr>
      </p:pic>
      <p:pic>
        <p:nvPicPr>
          <p:cNvPr id="9" name="Graphic 8" descr="Programmer female outline">
            <a:extLst>
              <a:ext uri="{FF2B5EF4-FFF2-40B4-BE49-F238E27FC236}">
                <a16:creationId xmlns:a16="http://schemas.microsoft.com/office/drawing/2014/main" id="{E7BDD91A-445A-FB45-93C1-E020D5CE14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512944" y="1325742"/>
            <a:ext cx="504697" cy="504697"/>
          </a:xfrm>
          <a:prstGeom prst="rect">
            <a:avLst/>
          </a:prstGeom>
        </p:spPr>
      </p:pic>
      <p:cxnSp>
        <p:nvCxnSpPr>
          <p:cNvPr id="11" name="Straight Connector 10">
            <a:extLst>
              <a:ext uri="{FF2B5EF4-FFF2-40B4-BE49-F238E27FC236}">
                <a16:creationId xmlns:a16="http://schemas.microsoft.com/office/drawing/2014/main" id="{99FF6A11-41C1-004E-8A98-6F9608304605}"/>
              </a:ext>
            </a:extLst>
          </p:cNvPr>
          <p:cNvCxnSpPr>
            <a:cxnSpLocks/>
          </p:cNvCxnSpPr>
          <p:nvPr/>
        </p:nvCxnSpPr>
        <p:spPr>
          <a:xfrm>
            <a:off x="1238160" y="2755946"/>
            <a:ext cx="8015593" cy="0"/>
          </a:xfrm>
          <a:prstGeom prst="line">
            <a:avLst/>
          </a:prstGeom>
          <a:ln w="28575">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C2A9795-595D-1141-9105-20E03F34A8FB}"/>
              </a:ext>
            </a:extLst>
          </p:cNvPr>
          <p:cNvCxnSpPr>
            <a:cxnSpLocks/>
          </p:cNvCxnSpPr>
          <p:nvPr/>
        </p:nvCxnSpPr>
        <p:spPr>
          <a:xfrm>
            <a:off x="1238160" y="3754510"/>
            <a:ext cx="8015593" cy="0"/>
          </a:xfrm>
          <a:prstGeom prst="line">
            <a:avLst/>
          </a:prstGeom>
          <a:ln w="28575">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8180D55-BF32-FB44-ABC6-34AEF127FA34}"/>
              </a:ext>
            </a:extLst>
          </p:cNvPr>
          <p:cNvCxnSpPr>
            <a:cxnSpLocks/>
          </p:cNvCxnSpPr>
          <p:nvPr/>
        </p:nvCxnSpPr>
        <p:spPr>
          <a:xfrm>
            <a:off x="1240432" y="4725778"/>
            <a:ext cx="8015593" cy="0"/>
          </a:xfrm>
          <a:prstGeom prst="line">
            <a:avLst/>
          </a:prstGeom>
          <a:ln w="28575">
            <a:solidFill>
              <a:schemeClr val="bg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5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E5D6886E-A045-884E-A6BB-E1C22F39B168}"/>
              </a:ext>
            </a:extLst>
          </p:cNvPr>
          <p:cNvSpPr/>
          <p:nvPr/>
        </p:nvSpPr>
        <p:spPr>
          <a:xfrm>
            <a:off x="417803" y="501826"/>
            <a:ext cx="5951720" cy="3759199"/>
          </a:xfrm>
          <a:prstGeom prst="roundRect">
            <a:avLst/>
          </a:prstGeom>
          <a:solidFill>
            <a:srgbClr val="C45C56">
              <a:alpha val="89020"/>
            </a:srgbClr>
          </a:solidFill>
          <a:ln>
            <a:solidFill>
              <a:srgbClr val="C4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Google Shape;1891;p13">
            <a:extLst>
              <a:ext uri="{FF2B5EF4-FFF2-40B4-BE49-F238E27FC236}">
                <a16:creationId xmlns:a16="http://schemas.microsoft.com/office/drawing/2014/main" id="{C5F2DAE1-3C03-AB48-A827-5F30F298436F}"/>
              </a:ext>
            </a:extLst>
          </p:cNvPr>
          <p:cNvSpPr txBox="1">
            <a:spLocks noGrp="1"/>
          </p:cNvSpPr>
          <p:nvPr>
            <p:ph type="ctrTitle"/>
          </p:nvPr>
        </p:nvSpPr>
        <p:spPr>
          <a:xfrm>
            <a:off x="679114" y="740481"/>
            <a:ext cx="3652844" cy="436922"/>
          </a:xfrm>
          <a:prstGeom prst="rect">
            <a:avLst/>
          </a:prstGeom>
        </p:spPr>
        <p:txBody>
          <a:bodyPr spcFirstLastPara="1" wrap="square" lIns="91425" tIns="91425" rIns="91425" bIns="91425" anchor="ctr" anchorCtr="0">
            <a:noAutofit/>
          </a:bodyPr>
          <a:lstStyle/>
          <a:p>
            <a:pPr lvl="0" algn="l">
              <a:spcBef>
                <a:spcPts val="0"/>
              </a:spcBef>
            </a:pPr>
            <a:r>
              <a:rPr lang="en" sz="1200" b="1" dirty="0">
                <a:solidFill>
                  <a:schemeClr val="bg1"/>
                </a:solidFill>
                <a:latin typeface="Chalkboard" panose="03050602040202020205" pitchFamily="66" charset="77"/>
                <a:ea typeface="Bodoni Ornaments" pitchFamily="2" charset="0"/>
                <a:cs typeface="Biome" panose="020B0604020202020204" pitchFamily="34" charset="0"/>
              </a:rPr>
              <a:t>Next steps in discovering a psychotherapy that fits for you . . . </a:t>
            </a:r>
            <a:endParaRPr sz="1200" dirty="0">
              <a:solidFill>
                <a:schemeClr val="bg1"/>
              </a:solidFill>
              <a:latin typeface="Chalkboard" panose="03050602040202020205" pitchFamily="66" charset="77"/>
              <a:ea typeface="Bodoni Ornaments" pitchFamily="2" charset="0"/>
              <a:cs typeface="Biome" panose="020B0604020202020204" pitchFamily="34" charset="0"/>
            </a:endParaRPr>
          </a:p>
        </p:txBody>
      </p:sp>
      <p:sp>
        <p:nvSpPr>
          <p:cNvPr id="4" name="Google Shape;1936;p19">
            <a:extLst>
              <a:ext uri="{FF2B5EF4-FFF2-40B4-BE49-F238E27FC236}">
                <a16:creationId xmlns:a16="http://schemas.microsoft.com/office/drawing/2014/main" id="{518F4207-0882-0B4C-8DEF-AB6FF597B0A0}"/>
              </a:ext>
            </a:extLst>
          </p:cNvPr>
          <p:cNvSpPr/>
          <p:nvPr/>
        </p:nvSpPr>
        <p:spPr>
          <a:xfrm>
            <a:off x="5006232" y="575263"/>
            <a:ext cx="1192695" cy="1204281"/>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5" name="Google Shape;1937;p19">
            <a:extLst>
              <a:ext uri="{FF2B5EF4-FFF2-40B4-BE49-F238E27FC236}">
                <a16:creationId xmlns:a16="http://schemas.microsoft.com/office/drawing/2014/main" id="{FCBD1D7A-1C26-CE44-88F5-ED7528F72BDC}"/>
              </a:ext>
            </a:extLst>
          </p:cNvPr>
          <p:cNvSpPr/>
          <p:nvPr/>
        </p:nvSpPr>
        <p:spPr>
          <a:xfrm>
            <a:off x="9513237" y="2069314"/>
            <a:ext cx="455711" cy="325917"/>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91;p13">
            <a:extLst>
              <a:ext uri="{FF2B5EF4-FFF2-40B4-BE49-F238E27FC236}">
                <a16:creationId xmlns:a16="http://schemas.microsoft.com/office/drawing/2014/main" id="{8B550D88-9D90-CB42-B796-CFB1461CBD02}"/>
              </a:ext>
            </a:extLst>
          </p:cNvPr>
          <p:cNvSpPr txBox="1">
            <a:spLocks/>
          </p:cNvSpPr>
          <p:nvPr/>
        </p:nvSpPr>
        <p:spPr>
          <a:xfrm>
            <a:off x="5173771" y="1276946"/>
            <a:ext cx="901131"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400" dirty="0">
                <a:solidFill>
                  <a:schemeClr val="bg1"/>
                </a:solidFill>
                <a:latin typeface="Chalkboard" panose="03050602040202020205" pitchFamily="66" charset="77"/>
                <a:ea typeface="Bodoni Ornaments" pitchFamily="2" charset="0"/>
                <a:cs typeface="Biome" panose="020B0604020202020204" pitchFamily="34" charset="0"/>
              </a:rPr>
              <a:t>REFLECT</a:t>
            </a:r>
          </a:p>
        </p:txBody>
      </p:sp>
      <p:sp>
        <p:nvSpPr>
          <p:cNvPr id="7" name="Google Shape;1891;p13">
            <a:extLst>
              <a:ext uri="{FF2B5EF4-FFF2-40B4-BE49-F238E27FC236}">
                <a16:creationId xmlns:a16="http://schemas.microsoft.com/office/drawing/2014/main" id="{2502ED84-83B8-2542-986A-F5B517E32DFB}"/>
              </a:ext>
            </a:extLst>
          </p:cNvPr>
          <p:cNvSpPr txBox="1">
            <a:spLocks/>
          </p:cNvSpPr>
          <p:nvPr/>
        </p:nvSpPr>
        <p:spPr>
          <a:xfrm>
            <a:off x="602381" y="1439904"/>
            <a:ext cx="6084405" cy="221497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Do I have a specific concern that I want to address?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Am I interested in improving my overall wellness?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 </a:t>
            </a: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Am I interested in exploring my thoughts, feelings, and behaviours in new ways?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Am I interested in learning new skills?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Which approach resonated most with me?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Which approach am I most interested in trying? </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What’s available in my area?</a:t>
            </a:r>
          </a:p>
          <a:p>
            <a:pPr algn="l">
              <a:spcBef>
                <a:spcPts val="0"/>
              </a:spcBef>
            </a:pP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p:txBody>
      </p:sp>
      <p:sp>
        <p:nvSpPr>
          <p:cNvPr id="9" name="Google Shape;1936;p19">
            <a:extLst>
              <a:ext uri="{FF2B5EF4-FFF2-40B4-BE49-F238E27FC236}">
                <a16:creationId xmlns:a16="http://schemas.microsoft.com/office/drawing/2014/main" id="{1213768C-D5AA-8245-9331-E744FEE4EA74}"/>
              </a:ext>
            </a:extLst>
          </p:cNvPr>
          <p:cNvSpPr/>
          <p:nvPr/>
        </p:nvSpPr>
        <p:spPr>
          <a:xfrm>
            <a:off x="9251344" y="1943074"/>
            <a:ext cx="985962" cy="919395"/>
          </a:xfrm>
          <a:custGeom>
            <a:avLst/>
            <a:gdLst/>
            <a:ahLst/>
            <a:cxnLst/>
            <a:rect l="l" t="t" r="r" b="b"/>
            <a:pathLst>
              <a:path w="89712" h="82958" extrusionOk="0">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w="19050" cap="rnd" cmpd="sng">
            <a:solidFill>
              <a:srgbClr val="FFFFFF"/>
            </a:solidFill>
            <a:prstDash val="solid"/>
            <a:round/>
            <a:headEnd type="none" w="med" len="med"/>
            <a:tailEnd type="none" w="med" len="med"/>
          </a:ln>
        </p:spPr>
      </p:sp>
      <p:sp>
        <p:nvSpPr>
          <p:cNvPr id="11" name="Google Shape;1891;p13">
            <a:extLst>
              <a:ext uri="{FF2B5EF4-FFF2-40B4-BE49-F238E27FC236}">
                <a16:creationId xmlns:a16="http://schemas.microsoft.com/office/drawing/2014/main" id="{ABD00413-DEE2-4446-866C-5D797177B344}"/>
              </a:ext>
            </a:extLst>
          </p:cNvPr>
          <p:cNvSpPr txBox="1">
            <a:spLocks/>
          </p:cNvSpPr>
          <p:nvPr/>
        </p:nvSpPr>
        <p:spPr>
          <a:xfrm>
            <a:off x="9303698" y="2438197"/>
            <a:ext cx="901131" cy="325917"/>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MORE INFO</a:t>
            </a:r>
          </a:p>
        </p:txBody>
      </p:sp>
      <p:sp>
        <p:nvSpPr>
          <p:cNvPr id="13" name="Google Shape;1891;p13">
            <a:extLst>
              <a:ext uri="{FF2B5EF4-FFF2-40B4-BE49-F238E27FC236}">
                <a16:creationId xmlns:a16="http://schemas.microsoft.com/office/drawing/2014/main" id="{A3BA2421-54A8-3C48-B25E-752F3FCF12E9}"/>
              </a:ext>
            </a:extLst>
          </p:cNvPr>
          <p:cNvSpPr txBox="1">
            <a:spLocks/>
          </p:cNvSpPr>
          <p:nvPr/>
        </p:nvSpPr>
        <p:spPr>
          <a:xfrm>
            <a:off x="7004049" y="2022794"/>
            <a:ext cx="2295435" cy="436922"/>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b="1" dirty="0">
                <a:solidFill>
                  <a:schemeClr val="bg1"/>
                </a:solidFill>
                <a:latin typeface="Chalkboard" panose="03050602040202020205" pitchFamily="66" charset="77"/>
                <a:ea typeface="Bodoni Ornaments" pitchFamily="2" charset="0"/>
                <a:cs typeface="Biome" panose="020B0604020202020204" pitchFamily="34" charset="0"/>
              </a:rPr>
              <a:t>What is psychotherapy? </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3</a:t>
            </a:r>
            <a:r>
              <a:rPr lang="en" sz="1200" baseline="30000" dirty="0">
                <a:solidFill>
                  <a:schemeClr val="bg1"/>
                </a:solidFill>
                <a:latin typeface="Chalkboard" panose="03050602040202020205" pitchFamily="66" charset="77"/>
                <a:ea typeface="Bodoni Ornaments" pitchFamily="2" charset="0"/>
                <a:cs typeface="Biome" panose="020B0604020202020204" pitchFamily="34" charset="0"/>
              </a:rPr>
              <a:t>,2</a:t>
            </a:r>
            <a:r>
              <a:rPr lang="en-US" sz="1200" baseline="30000" dirty="0">
                <a:solidFill>
                  <a:schemeClr val="bg1"/>
                </a:solidFill>
                <a:latin typeface="Chalkboard" panose="03050602040202020205" pitchFamily="66" charset="77"/>
                <a:ea typeface="Bodoni Ornaments" pitchFamily="2" charset="0"/>
                <a:cs typeface="Biome" panose="020B0604020202020204" pitchFamily="34" charset="0"/>
              </a:rPr>
              <a:t>4</a:t>
            </a:r>
            <a:endParaRPr lang="en-CA" sz="1200" dirty="0">
              <a:solidFill>
                <a:schemeClr val="bg1"/>
              </a:solidFill>
              <a:latin typeface="Chalkboard" panose="03050602040202020205" pitchFamily="66" charset="77"/>
              <a:ea typeface="Bodoni Ornaments" pitchFamily="2" charset="0"/>
              <a:cs typeface="Biome" panose="020B0604020202020204" pitchFamily="34" charset="0"/>
            </a:endParaRPr>
          </a:p>
        </p:txBody>
      </p:sp>
      <p:sp>
        <p:nvSpPr>
          <p:cNvPr id="14" name="Google Shape;1891;p13">
            <a:extLst>
              <a:ext uri="{FF2B5EF4-FFF2-40B4-BE49-F238E27FC236}">
                <a16:creationId xmlns:a16="http://schemas.microsoft.com/office/drawing/2014/main" id="{3413F02F-CD83-1644-89DF-F7026A4AAB84}"/>
              </a:ext>
            </a:extLst>
          </p:cNvPr>
          <p:cNvSpPr txBox="1">
            <a:spLocks/>
          </p:cNvSpPr>
          <p:nvPr/>
        </p:nvSpPr>
        <p:spPr>
          <a:xfrm>
            <a:off x="7126977" y="2395231"/>
            <a:ext cx="2320398" cy="1187793"/>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Psychotherapy is a way to help people manage troubling thoughts, feelings, or behaviours so they can increase their well-being.</a:t>
            </a:r>
          </a:p>
        </p:txBody>
      </p:sp>
      <p:sp>
        <p:nvSpPr>
          <p:cNvPr id="15" name="Google Shape;2161;p39">
            <a:extLst>
              <a:ext uri="{FF2B5EF4-FFF2-40B4-BE49-F238E27FC236}">
                <a16:creationId xmlns:a16="http://schemas.microsoft.com/office/drawing/2014/main" id="{97C71C05-7927-8D4F-9AD3-DFE59DB34855}"/>
              </a:ext>
            </a:extLst>
          </p:cNvPr>
          <p:cNvSpPr/>
          <p:nvPr/>
        </p:nvSpPr>
        <p:spPr>
          <a:xfrm>
            <a:off x="5344494" y="815852"/>
            <a:ext cx="496623" cy="421463"/>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891;p13">
            <a:extLst>
              <a:ext uri="{FF2B5EF4-FFF2-40B4-BE49-F238E27FC236}">
                <a16:creationId xmlns:a16="http://schemas.microsoft.com/office/drawing/2014/main" id="{6FC2D5DA-9A8F-7945-9737-4477B733F5D0}"/>
              </a:ext>
            </a:extLst>
          </p:cNvPr>
          <p:cNvSpPr txBox="1">
            <a:spLocks/>
          </p:cNvSpPr>
          <p:nvPr/>
        </p:nvSpPr>
        <p:spPr>
          <a:xfrm>
            <a:off x="1227261" y="3729174"/>
            <a:ext cx="4332803" cy="521359"/>
          </a:xfrm>
          <a:prstGeom prst="rect">
            <a:avLst/>
          </a:prstGeom>
        </p:spPr>
        <p:txBody>
          <a:bodyPr spcFirstLastPara="1" vert="horz" wrap="square" lIns="91425" tIns="91425" rIns="91425" bIns="91425"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CA" sz="1200" dirty="0">
                <a:solidFill>
                  <a:schemeClr val="bg1"/>
                </a:solidFill>
                <a:latin typeface="Chalkboard" panose="03050602040202020205" pitchFamily="66" charset="77"/>
                <a:ea typeface="Bodoni Ornaments" pitchFamily="2" charset="0"/>
                <a:cs typeface="Biome" panose="020B0604020202020204" pitchFamily="34" charset="0"/>
              </a:rPr>
              <a:t>PERHAPS I AM READY TO TALK TO A MENTAL HEALTH SERVICE PROVIDER TO LEARN MORE.  </a:t>
            </a:r>
          </a:p>
        </p:txBody>
      </p:sp>
    </p:spTree>
    <p:extLst>
      <p:ext uri="{BB962C8B-B14F-4D97-AF65-F5344CB8AC3E}">
        <p14:creationId xmlns:p14="http://schemas.microsoft.com/office/powerpoint/2010/main" val="184519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EF12287B30D740BBE1D7CCF0C1CD7F" ma:contentTypeVersion="13" ma:contentTypeDescription="Create a new document." ma:contentTypeScope="" ma:versionID="bcdcf6c1bc1ba4cd7bcf7cc46ea1909f">
  <xsd:schema xmlns:xsd="http://www.w3.org/2001/XMLSchema" xmlns:xs="http://www.w3.org/2001/XMLSchema" xmlns:p="http://schemas.microsoft.com/office/2006/metadata/properties" xmlns:ns2="24625f6b-87a2-43ff-904b-709dc5f823f1" xmlns:ns3="16ea6538-06a6-40a2-aaa8-7003d264c6a1" targetNamespace="http://schemas.microsoft.com/office/2006/metadata/properties" ma:root="true" ma:fieldsID="be180b1fd1f5f71856c641df356df990" ns2:_="" ns3:_="">
    <xsd:import namespace="24625f6b-87a2-43ff-904b-709dc5f823f1"/>
    <xsd:import namespace="16ea6538-06a6-40a2-aaa8-7003d264c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25f6b-87a2-43ff-904b-709dc5f823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ea6538-06a6-40a2-aaa8-7003d264c6a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6E929C-64CB-4C95-B7FA-0720636896D8}"/>
</file>

<file path=customXml/itemProps2.xml><?xml version="1.0" encoding="utf-8"?>
<ds:datastoreItem xmlns:ds="http://schemas.openxmlformats.org/officeDocument/2006/customXml" ds:itemID="{B3745CA9-7951-48FB-A8A2-0E33DD71BA7E}"/>
</file>

<file path=customXml/itemProps3.xml><?xml version="1.0" encoding="utf-8"?>
<ds:datastoreItem xmlns:ds="http://schemas.openxmlformats.org/officeDocument/2006/customXml" ds:itemID="{BDA889F1-CBA7-472B-A365-32017137FE19}"/>
</file>

<file path=docProps/app.xml><?xml version="1.0" encoding="utf-8"?>
<Properties xmlns="http://schemas.openxmlformats.org/officeDocument/2006/extended-properties" xmlns:vt="http://schemas.openxmlformats.org/officeDocument/2006/docPropsVTypes">
  <TotalTime>3724</TotalTime>
  <Words>1441</Words>
  <Application>Microsoft Macintosh PowerPoint</Application>
  <PresentationFormat>Widescreen</PresentationFormat>
  <Paragraphs>145</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Biome</vt:lpstr>
      <vt:lpstr>Bodoni Ornaments</vt:lpstr>
      <vt:lpstr>Calibri</vt:lpstr>
      <vt:lpstr>Calibri Light</vt:lpstr>
      <vt:lpstr>Chalkboard</vt:lpstr>
      <vt:lpstr>Wingdings</vt:lpstr>
      <vt:lpstr>Office Theme</vt:lpstr>
      <vt:lpstr>Discovering a psychotherapy that fits for you . . . 23,24</vt:lpstr>
      <vt:lpstr>PowerPoint Presentation</vt:lpstr>
      <vt:lpstr>In CBT you might learn to stand back from your thinking to consider situations from another view point … </vt:lpstr>
      <vt:lpstr>PowerPoint Presentation</vt:lpstr>
      <vt:lpstr>In mindfulness you might learn there are thoughts and there is you observing them …</vt:lpstr>
      <vt:lpstr>PowerPoint Presentation</vt:lpstr>
      <vt:lpstr>PowerPoint Presentation</vt:lpstr>
      <vt:lpstr>PowerPoint Presentation</vt:lpstr>
      <vt:lpstr>Next steps in discovering a psychotherapy that fits for you . . .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kailyn jones</dc:creator>
  <cp:lastModifiedBy>Microsoft Office User</cp:lastModifiedBy>
  <cp:revision>138</cp:revision>
  <dcterms:created xsi:type="dcterms:W3CDTF">2021-01-21T14:39:36Z</dcterms:created>
  <dcterms:modified xsi:type="dcterms:W3CDTF">2021-10-15T00:00:57Z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0x0101005AEF12287B30D740BBE1D7CCF0C1CD7F</vt:lpwstr>
  </property>
</Properties>
</file>